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66" r:id="rId15"/>
    <p:sldId id="267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1" r:id="rId24"/>
  </p:sldIdLst>
  <p:sldSz cx="16256000" cy="9144000"/>
  <p:notesSz cx="9144000" cy="16256000"/>
  <p:embeddedFontLst>
    <p:embeddedFont>
      <p:font typeface="SimSun" panose="02010600030101010101" pitchFamily="2" charset="-122"/>
      <p:regular r:id="rId28"/>
    </p:embeddedFont>
    <p:embeddedFont>
      <p:font typeface="MiSans" pitchFamily="34" charset="-122"/>
      <p:regular r:id="rId29"/>
    </p:embeddedFont>
    <p:embeddedFont>
      <p:font typeface="MiSans" pitchFamily="34" charset="-120"/>
      <p:regular r:id="rId30"/>
    </p:embeddedFont>
    <p:embeddedFont>
      <p:font typeface="得意黑" pitchFamily="34" charset="-122"/>
      <p:italic r:id="rId31"/>
    </p:embeddedFont>
    <p:embeddedFont>
      <p:font typeface="得意黑" pitchFamily="34" charset="-120"/>
      <p:italic r:id="rId32"/>
    </p:embeddedFont>
    <p:embeddedFont>
      <p:font typeface="Calibri" panose="020F0502020204030204" charset="0"/>
      <p:regular r:id="rId33"/>
      <p:bold r:id="rId34"/>
      <p:italic r:id="rId35"/>
      <p:boldItalic r:id="rId36"/>
    </p:embeddedFont>
    <p:embeddedFont>
      <p:font typeface="Calibri" panose="020F0502020204030204"/>
      <p:regular r:id="rId37"/>
      <p:bold r:id="rId38"/>
      <p:italic r:id="rId39"/>
      <p:boldItalic r:id="rId4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font" Target="fonts/font13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8" Type="http://schemas.openxmlformats.org/officeDocument/2006/relationships/font" Target="fonts/font11.fntdata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"/>
            <a:ext cx="16275756" cy="915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51668" y="2269067"/>
            <a:ext cx="12282311" cy="14435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51668" y="3903133"/>
            <a:ext cx="12290777" cy="23368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8326967"/>
            <a:ext cx="3793067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54133" y="8326967"/>
            <a:ext cx="5147733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0133" y="8326967"/>
            <a:ext cx="3793067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2D4729-2D1D-4523-A4FA-34ACCC22810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54000"/>
            <a:ext cx="3657600" cy="79163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54000"/>
            <a:ext cx="10701867" cy="79163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2279651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6119284"/>
            <a:ext cx="14020800" cy="2000249"/>
          </a:xfrm>
        </p:spPr>
        <p:txBody>
          <a:bodyPr/>
          <a:lstStyle>
            <a:lvl1pPr marL="0" indent="0">
              <a:buNone/>
              <a:defRPr sz="3200"/>
            </a:lvl1pPr>
            <a:lvl2pPr marL="609600" indent="0">
              <a:buNone/>
              <a:defRPr sz="2665"/>
            </a:lvl2pPr>
            <a:lvl3pPr marL="1219200" indent="0">
              <a:buNone/>
              <a:defRPr sz="2400"/>
            </a:lvl3pPr>
            <a:lvl4pPr marL="1828800" indent="0">
              <a:buNone/>
              <a:defRPr sz="2135"/>
            </a:lvl4pPr>
            <a:lvl5pPr marL="2438400" indent="0">
              <a:buNone/>
              <a:defRPr sz="2135"/>
            </a:lvl5pPr>
            <a:lvl6pPr marL="3048000" indent="0">
              <a:buNone/>
              <a:defRPr sz="2135"/>
            </a:lvl6pPr>
            <a:lvl7pPr marL="3657600" indent="0">
              <a:buNone/>
              <a:defRPr sz="2135"/>
            </a:lvl7pPr>
            <a:lvl8pPr marL="4267200" indent="0">
              <a:buNone/>
              <a:defRPr sz="2135"/>
            </a:lvl8pPr>
            <a:lvl9pPr marL="4876800" indent="0">
              <a:buNone/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566333"/>
            <a:ext cx="7179733" cy="660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1566333"/>
            <a:ext cx="7179733" cy="660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423" y="486833"/>
            <a:ext cx="140208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423" y="2241551"/>
            <a:ext cx="6877755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423" y="3340100"/>
            <a:ext cx="68777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162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162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423" y="609600"/>
            <a:ext cx="5243689" cy="2133600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623" y="1316567"/>
            <a:ext cx="8229600" cy="6498167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423" y="2743200"/>
            <a:ext cx="5243689" cy="5082117"/>
          </a:xfr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423" y="609600"/>
            <a:ext cx="5243689" cy="2133600"/>
          </a:xfrm>
        </p:spPr>
        <p:txBody>
          <a:bodyPr anchor="b"/>
          <a:lstStyle>
            <a:lvl1pPr>
              <a:defRPr sz="426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1623" y="1316567"/>
            <a:ext cx="8229600" cy="6498167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423" y="2743200"/>
            <a:ext cx="5243689" cy="5082117"/>
          </a:xfrm>
        </p:spPr>
        <p:txBody>
          <a:bodyPr/>
          <a:lstStyle>
            <a:lvl1pPr marL="0" indent="0">
              <a:buNone/>
              <a:defRPr sz="2135"/>
            </a:lvl1pPr>
            <a:lvl2pPr marL="609600" indent="0">
              <a:buNone/>
              <a:defRPr sz="1865"/>
            </a:lvl2pPr>
            <a:lvl3pPr marL="1219200" indent="0">
              <a:buNone/>
              <a:defRPr sz="1600"/>
            </a:lvl3pPr>
            <a:lvl4pPr marL="1828800" indent="0">
              <a:buNone/>
              <a:defRPr sz="1335"/>
            </a:lvl4pPr>
            <a:lvl5pPr marL="2438400" indent="0">
              <a:buNone/>
              <a:defRPr sz="1335"/>
            </a:lvl5pPr>
            <a:lvl6pPr marL="3048000" indent="0">
              <a:buNone/>
              <a:defRPr sz="1335"/>
            </a:lvl6pPr>
            <a:lvl7pPr marL="3657600" indent="0">
              <a:buNone/>
              <a:defRPr sz="1335"/>
            </a:lvl7pPr>
            <a:lvl8pPr marL="4267200" indent="0">
              <a:buNone/>
              <a:defRPr sz="1335"/>
            </a:lvl8pPr>
            <a:lvl9pPr marL="4876800" indent="0">
              <a:buNone/>
              <a:defRPr sz="133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image" Target="../media/image2.jpeg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812800" y="254000"/>
            <a:ext cx="14630400" cy="77681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812800" y="1566333"/>
            <a:ext cx="14630400" cy="6604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8326967"/>
            <a:ext cx="3793067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865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54133" y="8326967"/>
            <a:ext cx="5147733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865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0133" y="8326967"/>
            <a:ext cx="3793067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865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457200" indent="-457200" algn="l" rtl="0" fontAlgn="base">
        <a:spcBef>
          <a:spcPts val="130"/>
        </a:spcBef>
        <a:spcAft>
          <a:spcPct val="0"/>
        </a:spcAft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fontAlgn="base">
        <a:spcBef>
          <a:spcPts val="130"/>
        </a:spcBef>
        <a:spcAft>
          <a:spcPct val="0"/>
        </a:spcAft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fontAlgn="base">
        <a:spcBef>
          <a:spcPts val="13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fontAlgn="base">
        <a:spcBef>
          <a:spcPts val="130"/>
        </a:spcBef>
        <a:spcAft>
          <a:spcPct val="0"/>
        </a:spcAft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fontAlgn="base">
        <a:spcBef>
          <a:spcPts val="130"/>
        </a:spcBef>
        <a:spcAft>
          <a:spcPct val="0"/>
        </a:spcAft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ct val="134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g.freepik.com/e7eb7a28a1be7a21c2ebe5a285a7b8689e7fccac.jpg"/>
          <p:cNvPicPr>
            <a:picLocks noChangeAspect="1"/>
          </p:cNvPicPr>
          <p:nvPr/>
        </p:nvPicPr>
        <p:blipFill>
          <a:blip r:embed="rId1"/>
          <a:srcRect t="7880" b="7880"/>
          <a:stretch>
            <a:fillRect/>
          </a:stretch>
        </p:blipFill>
        <p:spPr>
          <a:xfrm>
            <a:off x="0" y="0"/>
            <a:ext cx="16256000" cy="9144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0"/>
                </a:moveTo>
                <a:lnTo>
                  <a:pt x="16256000" y="0"/>
                </a:lnTo>
                <a:lnTo>
                  <a:pt x="16256000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95000"/>
                </a:srgbClr>
              </a:gs>
              <a:gs pos="5000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</p:spPr>
      </p:sp>
      <p:sp>
        <p:nvSpPr>
          <p:cNvPr id="4" name="Shape 1"/>
          <p:cNvSpPr/>
          <p:nvPr/>
        </p:nvSpPr>
        <p:spPr>
          <a:xfrm>
            <a:off x="1320800" y="2654300"/>
            <a:ext cx="2133600" cy="508000"/>
          </a:xfrm>
          <a:custGeom>
            <a:avLst/>
            <a:gdLst/>
            <a:ahLst/>
            <a:cxnLst/>
            <a:rect l="l" t="t" r="r" b="b"/>
            <a:pathLst>
              <a:path w="2133600" h="508000">
                <a:moveTo>
                  <a:pt x="254000" y="0"/>
                </a:moveTo>
                <a:lnTo>
                  <a:pt x="1879600" y="0"/>
                </a:lnTo>
                <a:cubicBezTo>
                  <a:pt x="2019786" y="0"/>
                  <a:pt x="2133600" y="113814"/>
                  <a:pt x="2133600" y="254000"/>
                </a:cubicBezTo>
                <a:lnTo>
                  <a:pt x="2133600" y="254000"/>
                </a:lnTo>
                <a:cubicBezTo>
                  <a:pt x="2133600" y="394186"/>
                  <a:pt x="2019786" y="508000"/>
                  <a:pt x="18796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007AFF">
              <a:alpha val="10196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1574800" y="2796540"/>
            <a:ext cx="1718310" cy="23571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kern="0" spc="70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ГОДОВОЙ ОТЧЕТ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320800" y="3568700"/>
            <a:ext cx="10210800" cy="1143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1D1D1F"/>
                </a:solidFill>
                <a:latin typeface="得意黑" pitchFamily="34" charset="-122"/>
                <a:ea typeface="得意黑" pitchFamily="34" charset="-122"/>
                <a:cs typeface="得意黑" pitchFamily="34" charset="-120"/>
              </a:rPr>
              <a:t>Рынок ОСАГО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320800" y="5016500"/>
            <a:ext cx="99822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Итоги и ключевые тренды 2025 года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320800" y="6305550"/>
            <a:ext cx="1219200" cy="12700"/>
          </a:xfrm>
          <a:custGeom>
            <a:avLst/>
            <a:gdLst/>
            <a:ahLst/>
            <a:cxnLst/>
            <a:rect l="l" t="t" r="r" b="b"/>
            <a:pathLst>
              <a:path w="1219200" h="12700">
                <a:moveTo>
                  <a:pt x="0" y="0"/>
                </a:moveTo>
                <a:lnTo>
                  <a:pt x="1219200" y="0"/>
                </a:lnTo>
                <a:lnTo>
                  <a:pt x="121920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7AFF"/>
          </a:solidFill>
        </p:spPr>
      </p:sp>
      <p:sp>
        <p:nvSpPr>
          <p:cNvPr id="9" name="Text 6"/>
          <p:cNvSpPr/>
          <p:nvPr/>
        </p:nvSpPr>
        <p:spPr>
          <a:xfrm>
            <a:off x="2844800" y="6134100"/>
            <a:ext cx="26416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Прогноз на 2026 год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508000"/>
            <a:ext cx="101600" cy="406400"/>
          </a:xfrm>
          <a:custGeom>
            <a:avLst/>
            <a:gdLst/>
            <a:ahLst/>
            <a:cxnLst/>
            <a:rect l="l" t="t" r="r" b="b"/>
            <a:pathLst>
              <a:path w="101600" h="4064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355600"/>
                </a:lnTo>
                <a:cubicBezTo>
                  <a:pt x="101600" y="383637"/>
                  <a:pt x="78837" y="406400"/>
                  <a:pt x="508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2D55"/>
          </a:solidFill>
        </p:spPr>
      </p:sp>
      <p:sp>
        <p:nvSpPr>
          <p:cNvPr id="3" name="Text 1"/>
          <p:cNvSpPr/>
          <p:nvPr/>
        </p:nvSpPr>
        <p:spPr>
          <a:xfrm>
            <a:off x="762000" y="584200"/>
            <a:ext cx="28194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kern="0" spc="70" dirty="0">
                <a:solidFill>
                  <a:srgbClr val="FF2D5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РЕГУЛЯТОРНЫЕ ИЗМЕНЕНИЯ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08000" y="1207135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F"/>
                </a:solidFill>
                <a:latin typeface="得意黑" pitchFamily="34" charset="-122"/>
                <a:ea typeface="得意黑" pitchFamily="34" charset="-122"/>
                <a:cs typeface="得意黑" pitchFamily="34" charset="-120"/>
              </a:rPr>
              <a:t>Реформа тарифного коридора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08000" y="1676400"/>
            <a:ext cx="153670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 9 декабря 2025 года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08000" y="2286000"/>
            <a:ext cx="7467600" cy="3556000"/>
          </a:xfrm>
          <a:custGeom>
            <a:avLst/>
            <a:gdLst/>
            <a:ahLst/>
            <a:cxnLst/>
            <a:rect l="l" t="t" r="r" b="b"/>
            <a:pathLst>
              <a:path w="7467600" h="3556000">
                <a:moveTo>
                  <a:pt x="304785" y="0"/>
                </a:moveTo>
                <a:lnTo>
                  <a:pt x="7162815" y="0"/>
                </a:lnTo>
                <a:cubicBezTo>
                  <a:pt x="7331143" y="0"/>
                  <a:pt x="7467600" y="136457"/>
                  <a:pt x="7467600" y="304785"/>
                </a:cubicBezTo>
                <a:lnTo>
                  <a:pt x="7467600" y="3251215"/>
                </a:lnTo>
                <a:cubicBezTo>
                  <a:pt x="7467600" y="3419543"/>
                  <a:pt x="7331143" y="3556000"/>
                  <a:pt x="7162815" y="3556000"/>
                </a:cubicBezTo>
                <a:lnTo>
                  <a:pt x="304785" y="3556000"/>
                </a:lnTo>
                <a:cubicBezTo>
                  <a:pt x="136457" y="3556000"/>
                  <a:pt x="0" y="3419543"/>
                  <a:pt x="0" y="3251215"/>
                </a:cubicBezTo>
                <a:lnTo>
                  <a:pt x="0" y="304785"/>
                </a:lnTo>
                <a:cubicBezTo>
                  <a:pt x="0" y="136569"/>
                  <a:pt x="136569" y="0"/>
                  <a:pt x="304785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812800" y="2590800"/>
            <a:ext cx="69850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Расширение базового тарифа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812800" y="3200400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203200" y="0"/>
                </a:moveTo>
                <a:lnTo>
                  <a:pt x="812800" y="0"/>
                </a:lnTo>
                <a:cubicBezTo>
                  <a:pt x="924949" y="0"/>
                  <a:pt x="1016000" y="91051"/>
                  <a:pt x="1016000" y="203200"/>
                </a:cubicBezTo>
                <a:lnTo>
                  <a:pt x="1016000" y="812800"/>
                </a:lnTo>
                <a:cubicBezTo>
                  <a:pt x="1016000" y="924949"/>
                  <a:pt x="924949" y="1016000"/>
                  <a:pt x="812800" y="1016000"/>
                </a:cubicBezTo>
                <a:lnTo>
                  <a:pt x="203200" y="1016000"/>
                </a:lnTo>
                <a:cubicBezTo>
                  <a:pt x="91051" y="1016000"/>
                  <a:pt x="0" y="924949"/>
                  <a:pt x="0" y="8128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AFF"/>
              </a:gs>
              <a:gs pos="100000">
                <a:srgbClr val="5856D6"/>
              </a:gs>
            </a:gsLst>
            <a:lin ang="2700000" scaled="1"/>
          </a:gra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717550" y="3276600"/>
            <a:ext cx="12065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±15%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74700" y="3733800"/>
            <a:ext cx="10922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большинство ТС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2082800" y="3327400"/>
            <a:ext cx="5702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Легковые автомобили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2082800" y="3784600"/>
            <a:ext cx="5689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Минимум: </a:t>
            </a:r>
            <a:r>
              <a:rPr lang="en-US" sz="16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1 399 ₽</a:t>
            </a: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| Максимум: </a:t>
            </a:r>
            <a:r>
              <a:rPr lang="en-US" sz="16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8 665 ₽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812800" y="4495800"/>
            <a:ext cx="1016000" cy="1016000"/>
          </a:xfrm>
          <a:custGeom>
            <a:avLst/>
            <a:gdLst/>
            <a:ahLst/>
            <a:cxnLst/>
            <a:rect l="l" t="t" r="r" b="b"/>
            <a:pathLst>
              <a:path w="1016000" h="1016000">
                <a:moveTo>
                  <a:pt x="203200" y="0"/>
                </a:moveTo>
                <a:lnTo>
                  <a:pt x="812800" y="0"/>
                </a:lnTo>
                <a:cubicBezTo>
                  <a:pt x="924949" y="0"/>
                  <a:pt x="1016000" y="91051"/>
                  <a:pt x="1016000" y="203200"/>
                </a:cubicBezTo>
                <a:lnTo>
                  <a:pt x="1016000" y="812800"/>
                </a:lnTo>
                <a:cubicBezTo>
                  <a:pt x="1016000" y="924949"/>
                  <a:pt x="924949" y="1016000"/>
                  <a:pt x="812800" y="1016000"/>
                </a:cubicBezTo>
                <a:lnTo>
                  <a:pt x="203200" y="1016000"/>
                </a:lnTo>
                <a:cubicBezTo>
                  <a:pt x="91051" y="1016000"/>
                  <a:pt x="0" y="924949"/>
                  <a:pt x="0" y="8128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9500"/>
              </a:gs>
              <a:gs pos="100000">
                <a:srgbClr val="FF3B30"/>
              </a:gs>
            </a:gsLst>
            <a:lin ang="2700000" scaled="1"/>
          </a:gra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726440" y="4673600"/>
            <a:ext cx="11938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0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±40%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83590" y="5130800"/>
            <a:ext cx="1079500" cy="203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200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мотоциклы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2082800" y="4470400"/>
            <a:ext cx="5702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Мотоциклы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2082800" y="4927600"/>
            <a:ext cx="5689600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alt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</a:t>
            </a: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егмент требует большей гибкости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14096" y="6102096"/>
            <a:ext cx="7454392" cy="2298192"/>
          </a:xfrm>
          <a:custGeom>
            <a:avLst/>
            <a:gdLst/>
            <a:ahLst/>
            <a:cxnLst/>
            <a:rect l="l" t="t" r="r" b="b"/>
            <a:pathLst>
              <a:path w="7454392" h="2298192">
                <a:moveTo>
                  <a:pt x="203206" y="0"/>
                </a:moveTo>
                <a:lnTo>
                  <a:pt x="7251186" y="0"/>
                </a:lnTo>
                <a:cubicBezTo>
                  <a:pt x="7363414" y="0"/>
                  <a:pt x="7454392" y="90978"/>
                  <a:pt x="7454392" y="203206"/>
                </a:cubicBezTo>
                <a:lnTo>
                  <a:pt x="7454392" y="2094986"/>
                </a:lnTo>
                <a:cubicBezTo>
                  <a:pt x="7454392" y="2207214"/>
                  <a:pt x="7363414" y="2298192"/>
                  <a:pt x="7251186" y="2298192"/>
                </a:cubicBezTo>
                <a:lnTo>
                  <a:pt x="203206" y="2298192"/>
                </a:lnTo>
                <a:cubicBezTo>
                  <a:pt x="90978" y="2298192"/>
                  <a:pt x="0" y="2207214"/>
                  <a:pt x="0" y="2094986"/>
                </a:cubicBezTo>
                <a:lnTo>
                  <a:pt x="0" y="203206"/>
                </a:lnTo>
                <a:cubicBezTo>
                  <a:pt x="0" y="91054"/>
                  <a:pt x="91054" y="0"/>
                  <a:pt x="203206" y="0"/>
                </a:cubicBezTo>
                <a:close/>
              </a:path>
            </a:pathLst>
          </a:custGeom>
          <a:solidFill>
            <a:srgbClr val="FFFFFF">
              <a:alpha val="85098"/>
            </a:srgbClr>
          </a:solidFill>
          <a:ln w="12192">
            <a:solidFill>
              <a:srgbClr val="FFFFFF">
                <a:alpha val="30196"/>
              </a:srgbClr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736092" y="6412992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342900" y="28575"/>
                </a:moveTo>
                <a:cubicBezTo>
                  <a:pt x="342900" y="21967"/>
                  <a:pt x="339507" y="15835"/>
                  <a:pt x="333851" y="12383"/>
                </a:cubicBezTo>
                <a:cubicBezTo>
                  <a:pt x="328196" y="8930"/>
                  <a:pt x="321231" y="8573"/>
                  <a:pt x="315337" y="11549"/>
                </a:cubicBezTo>
                <a:lnTo>
                  <a:pt x="246162" y="46137"/>
                </a:lnTo>
                <a:lnTo>
                  <a:pt x="139363" y="10478"/>
                </a:lnTo>
                <a:cubicBezTo>
                  <a:pt x="134541" y="8870"/>
                  <a:pt x="129361" y="9227"/>
                  <a:pt x="124837" y="11490"/>
                </a:cubicBezTo>
                <a:lnTo>
                  <a:pt x="48637" y="49590"/>
                </a:lnTo>
                <a:cubicBezTo>
                  <a:pt x="42148" y="52864"/>
                  <a:pt x="38100" y="59472"/>
                  <a:pt x="38100" y="66675"/>
                </a:cubicBezTo>
                <a:lnTo>
                  <a:pt x="38100" y="276225"/>
                </a:lnTo>
                <a:cubicBezTo>
                  <a:pt x="38100" y="282833"/>
                  <a:pt x="41493" y="288965"/>
                  <a:pt x="47149" y="292418"/>
                </a:cubicBezTo>
                <a:cubicBezTo>
                  <a:pt x="52804" y="295870"/>
                  <a:pt x="59769" y="296227"/>
                  <a:pt x="65663" y="293251"/>
                </a:cubicBezTo>
                <a:lnTo>
                  <a:pt x="134779" y="258663"/>
                </a:lnTo>
                <a:lnTo>
                  <a:pt x="237946" y="293072"/>
                </a:lnTo>
                <a:cubicBezTo>
                  <a:pt x="235387" y="289262"/>
                  <a:pt x="232886" y="285274"/>
                  <a:pt x="230445" y="281226"/>
                </a:cubicBezTo>
                <a:cubicBezTo>
                  <a:pt x="223897" y="270331"/>
                  <a:pt x="217408" y="257830"/>
                  <a:pt x="212586" y="244435"/>
                </a:cubicBezTo>
                <a:lnTo>
                  <a:pt x="152340" y="224373"/>
                </a:lnTo>
                <a:lnTo>
                  <a:pt x="152340" y="55007"/>
                </a:lnTo>
                <a:lnTo>
                  <a:pt x="228540" y="80427"/>
                </a:lnTo>
                <a:lnTo>
                  <a:pt x="228540" y="139541"/>
                </a:lnTo>
                <a:cubicBezTo>
                  <a:pt x="246995" y="118229"/>
                  <a:pt x="274380" y="104775"/>
                  <a:pt x="304740" y="104775"/>
                </a:cubicBezTo>
                <a:cubicBezTo>
                  <a:pt x="318195" y="104775"/>
                  <a:pt x="331053" y="107394"/>
                  <a:pt x="342840" y="112216"/>
                </a:cubicBezTo>
                <a:lnTo>
                  <a:pt x="342900" y="28575"/>
                </a:lnTo>
                <a:close/>
                <a:moveTo>
                  <a:pt x="304800" y="133350"/>
                </a:moveTo>
                <a:cubicBezTo>
                  <a:pt x="265331" y="133350"/>
                  <a:pt x="233363" y="164783"/>
                  <a:pt x="233363" y="203537"/>
                </a:cubicBezTo>
                <a:cubicBezTo>
                  <a:pt x="233363" y="244554"/>
                  <a:pt x="271522" y="293072"/>
                  <a:pt x="292060" y="316230"/>
                </a:cubicBezTo>
                <a:cubicBezTo>
                  <a:pt x="298966" y="323969"/>
                  <a:pt x="310694" y="323969"/>
                  <a:pt x="317599" y="316230"/>
                </a:cubicBezTo>
                <a:cubicBezTo>
                  <a:pt x="338138" y="293072"/>
                  <a:pt x="376297" y="244554"/>
                  <a:pt x="376297" y="203537"/>
                </a:cubicBezTo>
                <a:cubicBezTo>
                  <a:pt x="376297" y="164783"/>
                  <a:pt x="344329" y="133350"/>
                  <a:pt x="304860" y="133350"/>
                </a:cubicBezTo>
                <a:close/>
                <a:moveTo>
                  <a:pt x="280987" y="204787"/>
                </a:moveTo>
                <a:cubicBezTo>
                  <a:pt x="280987" y="191645"/>
                  <a:pt x="291658" y="180975"/>
                  <a:pt x="304800" y="180975"/>
                </a:cubicBezTo>
                <a:cubicBezTo>
                  <a:pt x="317942" y="180975"/>
                  <a:pt x="328613" y="191645"/>
                  <a:pt x="328613" y="204787"/>
                </a:cubicBezTo>
                <a:cubicBezTo>
                  <a:pt x="328613" y="217930"/>
                  <a:pt x="317942" y="228600"/>
                  <a:pt x="304800" y="228600"/>
                </a:cubicBezTo>
                <a:cubicBezTo>
                  <a:pt x="291658" y="228600"/>
                  <a:pt x="280987" y="217930"/>
                  <a:pt x="280987" y="204787"/>
                </a:cubicBezTo>
                <a:close/>
              </a:path>
            </a:pathLst>
          </a:custGeom>
          <a:solidFill>
            <a:srgbClr val="34C759"/>
          </a:solidFill>
        </p:spPr>
      </p:sp>
      <p:sp>
        <p:nvSpPr>
          <p:cNvPr id="20" name="Text 18"/>
          <p:cNvSpPr/>
          <p:nvPr/>
        </p:nvSpPr>
        <p:spPr>
          <a:xfrm>
            <a:off x="1282255" y="6362192"/>
            <a:ext cx="65405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Корректировка территориальных коэффициентов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282255" y="6819392"/>
            <a:ext cx="6527800" cy="1320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Повышение в </a:t>
            </a:r>
            <a:r>
              <a:rPr lang="en-US" sz="1600" b="1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18 регионах</a:t>
            </a: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, снижение в </a:t>
            </a:r>
            <a:r>
              <a:rPr lang="en-US" sz="1600" b="1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21 регионе</a:t>
            </a: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. В регионах с высоким процентом </a:t>
            </a:r>
            <a:r>
              <a:rPr lang="ru-RU" alt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недобросовестных практик</a:t>
            </a: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(Ингушетия, Новосибирская область) введен поправочный множитель, </a:t>
            </a:r>
            <a:r>
              <a:rPr lang="en-US" sz="1600" dirty="0">
                <a:solidFill>
                  <a:srgbClr val="434344"/>
                </a:solidFill>
                <a:highlight>
                  <a:srgbClr val="FF3B30">
                    <a:alpha val="20000"/>
                  </a:srgbClr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удваивающий КТ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8280400" y="2286000"/>
            <a:ext cx="7467600" cy="4394200"/>
          </a:xfrm>
          <a:custGeom>
            <a:avLst/>
            <a:gdLst/>
            <a:ahLst/>
            <a:cxnLst/>
            <a:rect l="l" t="t" r="r" b="b"/>
            <a:pathLst>
              <a:path w="7467600" h="4394200">
                <a:moveTo>
                  <a:pt x="304782" y="0"/>
                </a:moveTo>
                <a:lnTo>
                  <a:pt x="7162818" y="0"/>
                </a:lnTo>
                <a:cubicBezTo>
                  <a:pt x="7331032" y="0"/>
                  <a:pt x="7467600" y="136568"/>
                  <a:pt x="7467600" y="304782"/>
                </a:cubicBezTo>
                <a:lnTo>
                  <a:pt x="7467600" y="4089418"/>
                </a:lnTo>
                <a:cubicBezTo>
                  <a:pt x="7467600" y="4257745"/>
                  <a:pt x="7331145" y="4394200"/>
                  <a:pt x="7162818" y="4394200"/>
                </a:cubicBezTo>
                <a:lnTo>
                  <a:pt x="304782" y="4394200"/>
                </a:lnTo>
                <a:cubicBezTo>
                  <a:pt x="136568" y="4394200"/>
                  <a:pt x="0" y="4257632"/>
                  <a:pt x="0" y="4089418"/>
                </a:cubicBezTo>
                <a:lnTo>
                  <a:pt x="0" y="304782"/>
                </a:lnTo>
                <a:cubicBezTo>
                  <a:pt x="0" y="136568"/>
                  <a:pt x="136568" y="0"/>
                  <a:pt x="304782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3" name="Text 21"/>
          <p:cNvSpPr/>
          <p:nvPr/>
        </p:nvSpPr>
        <p:spPr>
          <a:xfrm>
            <a:off x="8585200" y="2590800"/>
            <a:ext cx="69850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Цели реформы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8585200" y="32004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52400" y="0"/>
                </a:moveTo>
                <a:lnTo>
                  <a:pt x="457200" y="0"/>
                </a:lnTo>
                <a:cubicBezTo>
                  <a:pt x="541312" y="0"/>
                  <a:pt x="609600" y="68288"/>
                  <a:pt x="609600" y="152400"/>
                </a:cubicBezTo>
                <a:lnTo>
                  <a:pt x="609600" y="457200"/>
                </a:lnTo>
                <a:cubicBezTo>
                  <a:pt x="609600" y="541312"/>
                  <a:pt x="541312" y="609600"/>
                  <a:pt x="457200" y="609600"/>
                </a:cubicBezTo>
                <a:lnTo>
                  <a:pt x="152400" y="609600"/>
                </a:lnTo>
                <a:cubicBezTo>
                  <a:pt x="68288" y="609600"/>
                  <a:pt x="0" y="541312"/>
                  <a:pt x="0" y="4572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007AFF">
              <a:alpha val="10196"/>
            </a:srgbClr>
          </a:solidFill>
        </p:spPr>
      </p:sp>
      <p:sp>
        <p:nvSpPr>
          <p:cNvPr id="25" name="Shape 23"/>
          <p:cNvSpPr/>
          <p:nvPr/>
        </p:nvSpPr>
        <p:spPr>
          <a:xfrm>
            <a:off x="8731250" y="3378200"/>
            <a:ext cx="317500" cy="254000"/>
          </a:xfrm>
          <a:custGeom>
            <a:avLst/>
            <a:gdLst/>
            <a:ahLst/>
            <a:cxnLst/>
            <a:rect l="l" t="t" r="r" b="b"/>
            <a:pathLst>
              <a:path w="317500" h="254000">
                <a:moveTo>
                  <a:pt x="190500" y="15875"/>
                </a:moveTo>
                <a:lnTo>
                  <a:pt x="254000" y="15875"/>
                </a:lnTo>
                <a:cubicBezTo>
                  <a:pt x="262781" y="15875"/>
                  <a:pt x="269875" y="22969"/>
                  <a:pt x="269875" y="31750"/>
                </a:cubicBezTo>
                <a:cubicBezTo>
                  <a:pt x="269875" y="40531"/>
                  <a:pt x="262781" y="47625"/>
                  <a:pt x="254000" y="47625"/>
                </a:cubicBezTo>
                <a:lnTo>
                  <a:pt x="197644" y="47625"/>
                </a:lnTo>
                <a:cubicBezTo>
                  <a:pt x="195064" y="60424"/>
                  <a:pt x="186283" y="70991"/>
                  <a:pt x="174625" y="76051"/>
                </a:cubicBezTo>
                <a:lnTo>
                  <a:pt x="174625" y="222250"/>
                </a:lnTo>
                <a:lnTo>
                  <a:pt x="254000" y="222250"/>
                </a:lnTo>
                <a:cubicBezTo>
                  <a:pt x="262781" y="222250"/>
                  <a:pt x="269875" y="229344"/>
                  <a:pt x="269875" y="238125"/>
                </a:cubicBezTo>
                <a:cubicBezTo>
                  <a:pt x="269875" y="246906"/>
                  <a:pt x="262781" y="254000"/>
                  <a:pt x="254000" y="254000"/>
                </a:cubicBezTo>
                <a:lnTo>
                  <a:pt x="63500" y="254000"/>
                </a:lnTo>
                <a:cubicBezTo>
                  <a:pt x="54719" y="254000"/>
                  <a:pt x="47625" y="246906"/>
                  <a:pt x="47625" y="238125"/>
                </a:cubicBezTo>
                <a:cubicBezTo>
                  <a:pt x="47625" y="229344"/>
                  <a:pt x="54719" y="222250"/>
                  <a:pt x="63500" y="222250"/>
                </a:cubicBezTo>
                <a:lnTo>
                  <a:pt x="142875" y="222250"/>
                </a:lnTo>
                <a:lnTo>
                  <a:pt x="142875" y="76051"/>
                </a:lnTo>
                <a:cubicBezTo>
                  <a:pt x="131217" y="70941"/>
                  <a:pt x="122436" y="60375"/>
                  <a:pt x="119856" y="47625"/>
                </a:cubicBezTo>
                <a:lnTo>
                  <a:pt x="63500" y="47625"/>
                </a:lnTo>
                <a:cubicBezTo>
                  <a:pt x="54719" y="47625"/>
                  <a:pt x="47625" y="40531"/>
                  <a:pt x="47625" y="31750"/>
                </a:cubicBezTo>
                <a:cubicBezTo>
                  <a:pt x="47625" y="22969"/>
                  <a:pt x="54719" y="15875"/>
                  <a:pt x="63500" y="15875"/>
                </a:cubicBezTo>
                <a:lnTo>
                  <a:pt x="127000" y="15875"/>
                </a:lnTo>
                <a:cubicBezTo>
                  <a:pt x="134243" y="6251"/>
                  <a:pt x="145752" y="0"/>
                  <a:pt x="158750" y="0"/>
                </a:cubicBezTo>
                <a:cubicBezTo>
                  <a:pt x="171748" y="0"/>
                  <a:pt x="183257" y="6251"/>
                  <a:pt x="190500" y="15875"/>
                </a:cubicBezTo>
                <a:close/>
                <a:moveTo>
                  <a:pt x="218083" y="158750"/>
                </a:moveTo>
                <a:lnTo>
                  <a:pt x="289917" y="158750"/>
                </a:lnTo>
                <a:lnTo>
                  <a:pt x="254000" y="97135"/>
                </a:lnTo>
                <a:lnTo>
                  <a:pt x="218083" y="158750"/>
                </a:lnTo>
                <a:close/>
                <a:moveTo>
                  <a:pt x="254000" y="206375"/>
                </a:moveTo>
                <a:cubicBezTo>
                  <a:pt x="222796" y="206375"/>
                  <a:pt x="196850" y="189508"/>
                  <a:pt x="191492" y="167233"/>
                </a:cubicBezTo>
                <a:cubicBezTo>
                  <a:pt x="190202" y="161776"/>
                  <a:pt x="191988" y="156170"/>
                  <a:pt x="194816" y="151309"/>
                </a:cubicBezTo>
                <a:lnTo>
                  <a:pt x="242044" y="70346"/>
                </a:lnTo>
                <a:cubicBezTo>
                  <a:pt x="244525" y="66080"/>
                  <a:pt x="249089" y="63500"/>
                  <a:pt x="254000" y="63500"/>
                </a:cubicBezTo>
                <a:cubicBezTo>
                  <a:pt x="258911" y="63500"/>
                  <a:pt x="263475" y="66129"/>
                  <a:pt x="265956" y="70346"/>
                </a:cubicBezTo>
                <a:lnTo>
                  <a:pt x="313184" y="151309"/>
                </a:lnTo>
                <a:cubicBezTo>
                  <a:pt x="316012" y="156170"/>
                  <a:pt x="317798" y="161776"/>
                  <a:pt x="316508" y="167233"/>
                </a:cubicBezTo>
                <a:cubicBezTo>
                  <a:pt x="311150" y="189458"/>
                  <a:pt x="285204" y="206375"/>
                  <a:pt x="254000" y="206375"/>
                </a:cubicBezTo>
                <a:close/>
                <a:moveTo>
                  <a:pt x="62905" y="97135"/>
                </a:moveTo>
                <a:lnTo>
                  <a:pt x="26988" y="158750"/>
                </a:lnTo>
                <a:lnTo>
                  <a:pt x="98871" y="158750"/>
                </a:lnTo>
                <a:lnTo>
                  <a:pt x="62905" y="97135"/>
                </a:lnTo>
                <a:close/>
                <a:moveTo>
                  <a:pt x="446" y="167233"/>
                </a:moveTo>
                <a:cubicBezTo>
                  <a:pt x="-843" y="161776"/>
                  <a:pt x="943" y="156170"/>
                  <a:pt x="3770" y="151309"/>
                </a:cubicBezTo>
                <a:lnTo>
                  <a:pt x="50998" y="70346"/>
                </a:lnTo>
                <a:cubicBezTo>
                  <a:pt x="53479" y="66080"/>
                  <a:pt x="58043" y="63500"/>
                  <a:pt x="62954" y="63500"/>
                </a:cubicBezTo>
                <a:cubicBezTo>
                  <a:pt x="67866" y="63500"/>
                  <a:pt x="72430" y="66129"/>
                  <a:pt x="74910" y="70346"/>
                </a:cubicBezTo>
                <a:lnTo>
                  <a:pt x="122138" y="151309"/>
                </a:lnTo>
                <a:cubicBezTo>
                  <a:pt x="124966" y="156170"/>
                  <a:pt x="126752" y="161776"/>
                  <a:pt x="125462" y="167233"/>
                </a:cubicBezTo>
                <a:cubicBezTo>
                  <a:pt x="120104" y="189458"/>
                  <a:pt x="94159" y="206375"/>
                  <a:pt x="62954" y="206375"/>
                </a:cubicBezTo>
                <a:cubicBezTo>
                  <a:pt x="31750" y="206375"/>
                  <a:pt x="5804" y="189508"/>
                  <a:pt x="446" y="167233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26" name="Text 24"/>
          <p:cNvSpPr/>
          <p:nvPr/>
        </p:nvSpPr>
        <p:spPr>
          <a:xfrm>
            <a:off x="9398000" y="3200400"/>
            <a:ext cx="61595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Повышение справедливости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9398000" y="3657600"/>
            <a:ext cx="6146800" cy="990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Компенсация недобора премий из-за аварийных водителей и мошенничества. Ценовая дискриминация рисков позволит "хорошим" водителям платить меньше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8585200" y="48514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152400" y="0"/>
                </a:moveTo>
                <a:lnTo>
                  <a:pt x="457200" y="0"/>
                </a:lnTo>
                <a:cubicBezTo>
                  <a:pt x="541312" y="0"/>
                  <a:pt x="609600" y="68288"/>
                  <a:pt x="609600" y="152400"/>
                </a:cubicBezTo>
                <a:lnTo>
                  <a:pt x="609600" y="457200"/>
                </a:lnTo>
                <a:cubicBezTo>
                  <a:pt x="609600" y="541312"/>
                  <a:pt x="541312" y="609600"/>
                  <a:pt x="457200" y="609600"/>
                </a:cubicBezTo>
                <a:lnTo>
                  <a:pt x="152400" y="609600"/>
                </a:lnTo>
                <a:cubicBezTo>
                  <a:pt x="68288" y="609600"/>
                  <a:pt x="0" y="541312"/>
                  <a:pt x="0" y="4572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4C759">
              <a:alpha val="10196"/>
            </a:srgbClr>
          </a:solidFill>
        </p:spPr>
      </p:sp>
      <p:sp>
        <p:nvSpPr>
          <p:cNvPr id="29" name="Shape 27"/>
          <p:cNvSpPr/>
          <p:nvPr/>
        </p:nvSpPr>
        <p:spPr>
          <a:xfrm>
            <a:off x="8731250" y="5029200"/>
            <a:ext cx="317500" cy="254000"/>
          </a:xfrm>
          <a:custGeom>
            <a:avLst/>
            <a:gdLst/>
            <a:ahLst/>
            <a:cxnLst/>
            <a:rect l="l" t="t" r="r" b="b"/>
            <a:pathLst>
              <a:path w="317500" h="254000">
                <a:moveTo>
                  <a:pt x="67469" y="63500"/>
                </a:moveTo>
                <a:cubicBezTo>
                  <a:pt x="67469" y="30644"/>
                  <a:pt x="94144" y="3969"/>
                  <a:pt x="127000" y="3969"/>
                </a:cubicBezTo>
                <a:cubicBezTo>
                  <a:pt x="159856" y="3969"/>
                  <a:pt x="186531" y="30644"/>
                  <a:pt x="186531" y="63500"/>
                </a:cubicBezTo>
                <a:cubicBezTo>
                  <a:pt x="186531" y="96356"/>
                  <a:pt x="159856" y="123031"/>
                  <a:pt x="127000" y="123031"/>
                </a:cubicBezTo>
                <a:cubicBezTo>
                  <a:pt x="94144" y="123031"/>
                  <a:pt x="67469" y="96356"/>
                  <a:pt x="67469" y="63500"/>
                </a:cubicBezTo>
                <a:close/>
                <a:moveTo>
                  <a:pt x="23812" y="239266"/>
                </a:moveTo>
                <a:cubicBezTo>
                  <a:pt x="23812" y="190401"/>
                  <a:pt x="63401" y="150813"/>
                  <a:pt x="112266" y="150813"/>
                </a:cubicBezTo>
                <a:lnTo>
                  <a:pt x="141734" y="150813"/>
                </a:lnTo>
                <a:cubicBezTo>
                  <a:pt x="190599" y="150813"/>
                  <a:pt x="230188" y="190401"/>
                  <a:pt x="230188" y="239266"/>
                </a:cubicBezTo>
                <a:cubicBezTo>
                  <a:pt x="230188" y="247402"/>
                  <a:pt x="223589" y="254000"/>
                  <a:pt x="215454" y="254000"/>
                </a:cubicBezTo>
                <a:lnTo>
                  <a:pt x="38546" y="254000"/>
                </a:lnTo>
                <a:cubicBezTo>
                  <a:pt x="30411" y="254000"/>
                  <a:pt x="23812" y="247402"/>
                  <a:pt x="23812" y="239266"/>
                </a:cubicBezTo>
                <a:close/>
                <a:moveTo>
                  <a:pt x="303808" y="65832"/>
                </a:moveTo>
                <a:lnTo>
                  <a:pt x="264120" y="129332"/>
                </a:lnTo>
                <a:cubicBezTo>
                  <a:pt x="262037" y="132655"/>
                  <a:pt x="258465" y="134739"/>
                  <a:pt x="254546" y="134938"/>
                </a:cubicBezTo>
                <a:cubicBezTo>
                  <a:pt x="250627" y="135136"/>
                  <a:pt x="246856" y="133350"/>
                  <a:pt x="244525" y="130175"/>
                </a:cubicBezTo>
                <a:lnTo>
                  <a:pt x="220712" y="98425"/>
                </a:lnTo>
                <a:cubicBezTo>
                  <a:pt x="216743" y="93166"/>
                  <a:pt x="217835" y="85725"/>
                  <a:pt x="223093" y="81756"/>
                </a:cubicBezTo>
                <a:cubicBezTo>
                  <a:pt x="228352" y="77787"/>
                  <a:pt x="235793" y="78879"/>
                  <a:pt x="239762" y="84138"/>
                </a:cubicBezTo>
                <a:lnTo>
                  <a:pt x="253157" y="101997"/>
                </a:lnTo>
                <a:lnTo>
                  <a:pt x="283617" y="53231"/>
                </a:lnTo>
                <a:cubicBezTo>
                  <a:pt x="287089" y="47675"/>
                  <a:pt x="294432" y="45938"/>
                  <a:pt x="300038" y="49461"/>
                </a:cubicBezTo>
                <a:cubicBezTo>
                  <a:pt x="305643" y="52983"/>
                  <a:pt x="307330" y="60275"/>
                  <a:pt x="303808" y="65881"/>
                </a:cubicBezTo>
                <a:close/>
              </a:path>
            </a:pathLst>
          </a:custGeom>
          <a:solidFill>
            <a:srgbClr val="34C759"/>
          </a:solidFill>
        </p:spPr>
      </p:sp>
      <p:sp>
        <p:nvSpPr>
          <p:cNvPr id="30" name="Text 28"/>
          <p:cNvSpPr/>
          <p:nvPr/>
        </p:nvSpPr>
        <p:spPr>
          <a:xfrm>
            <a:off x="9398000" y="4851400"/>
            <a:ext cx="61595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Индивидуализация тарифов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9398000" y="5308600"/>
            <a:ext cx="6146800" cy="990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Страховщики получают больше возможностей для гибкого расчета премии, учитывая реальные риски конкретного водителя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8286496" y="6941313"/>
            <a:ext cx="7454392" cy="1688592"/>
          </a:xfrm>
          <a:custGeom>
            <a:avLst/>
            <a:gdLst/>
            <a:ahLst/>
            <a:cxnLst/>
            <a:rect l="l" t="t" r="r" b="b"/>
            <a:pathLst>
              <a:path w="7454392" h="1688592">
                <a:moveTo>
                  <a:pt x="203205" y="0"/>
                </a:moveTo>
                <a:lnTo>
                  <a:pt x="7251187" y="0"/>
                </a:lnTo>
                <a:cubicBezTo>
                  <a:pt x="7363414" y="0"/>
                  <a:pt x="7454392" y="90978"/>
                  <a:pt x="7454392" y="203205"/>
                </a:cubicBezTo>
                <a:lnTo>
                  <a:pt x="7454392" y="1485387"/>
                </a:lnTo>
                <a:cubicBezTo>
                  <a:pt x="7454392" y="1597614"/>
                  <a:pt x="7363414" y="1688592"/>
                  <a:pt x="7251187" y="1688592"/>
                </a:cubicBezTo>
                <a:lnTo>
                  <a:pt x="203205" y="1688592"/>
                </a:lnTo>
                <a:cubicBezTo>
                  <a:pt x="90978" y="1688592"/>
                  <a:pt x="0" y="1597614"/>
                  <a:pt x="0" y="1485387"/>
                </a:cubicBezTo>
                <a:lnTo>
                  <a:pt x="0" y="203205"/>
                </a:lnTo>
                <a:cubicBezTo>
                  <a:pt x="0" y="91053"/>
                  <a:pt x="91053" y="0"/>
                  <a:pt x="203205" y="0"/>
                </a:cubicBezTo>
                <a:close/>
              </a:path>
            </a:pathLst>
          </a:custGeom>
          <a:gradFill flip="none" rotWithShape="1">
            <a:gsLst>
              <a:gs pos="0">
                <a:srgbClr val="34C759">
                  <a:alpha val="10000"/>
                </a:srgbClr>
              </a:gs>
              <a:gs pos="100000">
                <a:srgbClr val="007AFF">
                  <a:alpha val="10000"/>
                </a:srgbClr>
              </a:gs>
            </a:gsLst>
            <a:lin ang="2700000" scaled="1"/>
          </a:gradFill>
          <a:ln w="12192">
            <a:solidFill>
              <a:srgbClr val="34C759">
                <a:alpha val="20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8584692" y="7252208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38100"/>
                </a:moveTo>
                <a:cubicBezTo>
                  <a:pt x="38100" y="27563"/>
                  <a:pt x="29587" y="19050"/>
                  <a:pt x="19050" y="19050"/>
                </a:cubicBezTo>
                <a:cubicBezTo>
                  <a:pt x="8513" y="19050"/>
                  <a:pt x="0" y="27563"/>
                  <a:pt x="0" y="38100"/>
                </a:cubicBezTo>
                <a:lnTo>
                  <a:pt x="0" y="238125"/>
                </a:lnTo>
                <a:cubicBezTo>
                  <a:pt x="0" y="264438"/>
                  <a:pt x="21312" y="285750"/>
                  <a:pt x="47625" y="285750"/>
                </a:cubicBezTo>
                <a:lnTo>
                  <a:pt x="285750" y="285750"/>
                </a:lnTo>
                <a:cubicBezTo>
                  <a:pt x="296287" y="285750"/>
                  <a:pt x="304800" y="277237"/>
                  <a:pt x="304800" y="266700"/>
                </a:cubicBezTo>
                <a:cubicBezTo>
                  <a:pt x="304800" y="256163"/>
                  <a:pt x="296287" y="247650"/>
                  <a:pt x="285750" y="247650"/>
                </a:cubicBezTo>
                <a:lnTo>
                  <a:pt x="47625" y="247650"/>
                </a:lnTo>
                <a:cubicBezTo>
                  <a:pt x="42386" y="247650"/>
                  <a:pt x="38100" y="243364"/>
                  <a:pt x="38100" y="238125"/>
                </a:cubicBezTo>
                <a:lnTo>
                  <a:pt x="38100" y="38100"/>
                </a:lnTo>
                <a:close/>
                <a:moveTo>
                  <a:pt x="280154" y="89654"/>
                </a:moveTo>
                <a:cubicBezTo>
                  <a:pt x="287595" y="82213"/>
                  <a:pt x="287595" y="70128"/>
                  <a:pt x="280154" y="62686"/>
                </a:cubicBezTo>
                <a:cubicBezTo>
                  <a:pt x="272713" y="55245"/>
                  <a:pt x="260628" y="55245"/>
                  <a:pt x="253186" y="62686"/>
                </a:cubicBezTo>
                <a:lnTo>
                  <a:pt x="190500" y="125432"/>
                </a:lnTo>
                <a:lnTo>
                  <a:pt x="156329" y="91321"/>
                </a:lnTo>
                <a:cubicBezTo>
                  <a:pt x="148888" y="83880"/>
                  <a:pt x="136803" y="83880"/>
                  <a:pt x="129361" y="91321"/>
                </a:cubicBezTo>
                <a:lnTo>
                  <a:pt x="72211" y="148471"/>
                </a:lnTo>
                <a:cubicBezTo>
                  <a:pt x="64770" y="155912"/>
                  <a:pt x="64770" y="167997"/>
                  <a:pt x="72211" y="175439"/>
                </a:cubicBezTo>
                <a:cubicBezTo>
                  <a:pt x="79653" y="182880"/>
                  <a:pt x="91738" y="182880"/>
                  <a:pt x="99179" y="175439"/>
                </a:cubicBezTo>
                <a:lnTo>
                  <a:pt x="142875" y="131743"/>
                </a:lnTo>
                <a:lnTo>
                  <a:pt x="177046" y="165914"/>
                </a:lnTo>
                <a:cubicBezTo>
                  <a:pt x="184487" y="173355"/>
                  <a:pt x="196572" y="173355"/>
                  <a:pt x="204014" y="165914"/>
                </a:cubicBezTo>
                <a:lnTo>
                  <a:pt x="280214" y="89714"/>
                </a:lnTo>
                <a:close/>
              </a:path>
            </a:pathLst>
          </a:custGeom>
          <a:solidFill>
            <a:srgbClr val="34C759"/>
          </a:solidFill>
        </p:spPr>
      </p:sp>
      <p:sp>
        <p:nvSpPr>
          <p:cNvPr id="34" name="Text 32"/>
          <p:cNvSpPr/>
          <p:nvPr/>
        </p:nvSpPr>
        <p:spPr>
          <a:xfrm>
            <a:off x="9130792" y="7201408"/>
            <a:ext cx="56896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Ожидаемые последствия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9156192" y="7715504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35096" y="84415"/>
                </a:moveTo>
                <a:lnTo>
                  <a:pt x="103346" y="135215"/>
                </a:lnTo>
                <a:cubicBezTo>
                  <a:pt x="101679" y="137874"/>
                  <a:pt x="98822" y="139541"/>
                  <a:pt x="95687" y="139700"/>
                </a:cubicBezTo>
                <a:cubicBezTo>
                  <a:pt x="92551" y="139859"/>
                  <a:pt x="89535" y="138430"/>
                  <a:pt x="87670" y="135890"/>
                </a:cubicBezTo>
                <a:lnTo>
                  <a:pt x="68620" y="110490"/>
                </a:lnTo>
                <a:cubicBezTo>
                  <a:pt x="65445" y="106283"/>
                  <a:pt x="66318" y="100330"/>
                  <a:pt x="70525" y="97155"/>
                </a:cubicBezTo>
                <a:cubicBezTo>
                  <a:pt x="74732" y="93980"/>
                  <a:pt x="80685" y="94853"/>
                  <a:pt x="83860" y="99060"/>
                </a:cubicBezTo>
                <a:lnTo>
                  <a:pt x="94575" y="113348"/>
                </a:lnTo>
                <a:lnTo>
                  <a:pt x="118943" y="74335"/>
                </a:lnTo>
                <a:cubicBezTo>
                  <a:pt x="121722" y="69890"/>
                  <a:pt x="127595" y="68501"/>
                  <a:pt x="132080" y="71318"/>
                </a:cubicBezTo>
                <a:cubicBezTo>
                  <a:pt x="136565" y="74136"/>
                  <a:pt x="137914" y="79970"/>
                  <a:pt x="135096" y="84455"/>
                </a:cubicBezTo>
                <a:close/>
              </a:path>
            </a:pathLst>
          </a:custGeom>
          <a:solidFill>
            <a:srgbClr val="34C759"/>
          </a:solidFill>
        </p:spPr>
      </p:sp>
      <p:sp>
        <p:nvSpPr>
          <p:cNvPr id="36" name="Text 34"/>
          <p:cNvSpPr/>
          <p:nvPr/>
        </p:nvSpPr>
        <p:spPr>
          <a:xfrm>
            <a:off x="9486392" y="7658608"/>
            <a:ext cx="53213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Аккуратные водители:</a:t>
            </a: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стоимость на текущем уровне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9181592" y="8121904"/>
            <a:ext cx="152400" cy="203200"/>
          </a:xfrm>
          <a:custGeom>
            <a:avLst/>
            <a:gdLst/>
            <a:ahLst/>
            <a:cxnLst/>
            <a:rect l="l" t="t" r="r" b="b"/>
            <a:pathLst>
              <a:path w="152400" h="203200">
                <a:moveTo>
                  <a:pt x="85169" y="6906"/>
                </a:moveTo>
                <a:cubicBezTo>
                  <a:pt x="80208" y="1945"/>
                  <a:pt x="72152" y="1945"/>
                  <a:pt x="67191" y="6906"/>
                </a:cubicBezTo>
                <a:lnTo>
                  <a:pt x="3691" y="70406"/>
                </a:lnTo>
                <a:cubicBezTo>
                  <a:pt x="-1270" y="75367"/>
                  <a:pt x="-1270" y="83423"/>
                  <a:pt x="3691" y="88384"/>
                </a:cubicBezTo>
                <a:cubicBezTo>
                  <a:pt x="8652" y="93345"/>
                  <a:pt x="16708" y="93345"/>
                  <a:pt x="21669" y="88384"/>
                </a:cubicBezTo>
                <a:lnTo>
                  <a:pt x="63500" y="46553"/>
                </a:lnTo>
                <a:lnTo>
                  <a:pt x="63500" y="193675"/>
                </a:lnTo>
                <a:cubicBezTo>
                  <a:pt x="63500" y="200700"/>
                  <a:pt x="69175" y="206375"/>
                  <a:pt x="76200" y="206375"/>
                </a:cubicBezTo>
                <a:cubicBezTo>
                  <a:pt x="83225" y="206375"/>
                  <a:pt x="88900" y="200700"/>
                  <a:pt x="88900" y="193675"/>
                </a:cubicBezTo>
                <a:lnTo>
                  <a:pt x="88900" y="46553"/>
                </a:lnTo>
                <a:lnTo>
                  <a:pt x="130731" y="88384"/>
                </a:lnTo>
                <a:cubicBezTo>
                  <a:pt x="135692" y="93345"/>
                  <a:pt x="143748" y="93345"/>
                  <a:pt x="148709" y="88384"/>
                </a:cubicBezTo>
                <a:cubicBezTo>
                  <a:pt x="153670" y="83423"/>
                  <a:pt x="153670" y="75367"/>
                  <a:pt x="148709" y="70406"/>
                </a:cubicBezTo>
                <a:lnTo>
                  <a:pt x="85209" y="6906"/>
                </a:lnTo>
                <a:close/>
              </a:path>
            </a:pathLst>
          </a:custGeom>
          <a:solidFill>
            <a:srgbClr val="FF3B30"/>
          </a:solidFill>
        </p:spPr>
      </p:sp>
      <p:sp>
        <p:nvSpPr>
          <p:cNvPr id="38" name="Text 36"/>
          <p:cNvSpPr/>
          <p:nvPr/>
        </p:nvSpPr>
        <p:spPr>
          <a:xfrm>
            <a:off x="9486392" y="8065008"/>
            <a:ext cx="53213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Аварийные водители:</a:t>
            </a: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подорожание до 15%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508000"/>
            <a:ext cx="101600" cy="406400"/>
          </a:xfrm>
          <a:custGeom>
            <a:avLst/>
            <a:gdLst/>
            <a:ahLst/>
            <a:cxnLst/>
            <a:rect l="l" t="t" r="r" b="b"/>
            <a:pathLst>
              <a:path w="101600" h="4064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355600"/>
                </a:lnTo>
                <a:cubicBezTo>
                  <a:pt x="101600" y="383637"/>
                  <a:pt x="78837" y="406400"/>
                  <a:pt x="508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2D55"/>
          </a:solidFill>
        </p:spPr>
      </p:sp>
      <p:sp>
        <p:nvSpPr>
          <p:cNvPr id="18" name="Shape 16"/>
          <p:cNvSpPr/>
          <p:nvPr/>
        </p:nvSpPr>
        <p:spPr>
          <a:xfrm>
            <a:off x="514096" y="6102096"/>
            <a:ext cx="7454392" cy="2298192"/>
          </a:xfrm>
          <a:custGeom>
            <a:avLst/>
            <a:gdLst/>
            <a:ahLst/>
            <a:cxnLst/>
            <a:rect l="l" t="t" r="r" b="b"/>
            <a:pathLst>
              <a:path w="7454392" h="2298192">
                <a:moveTo>
                  <a:pt x="203206" y="0"/>
                </a:moveTo>
                <a:lnTo>
                  <a:pt x="7251186" y="0"/>
                </a:lnTo>
                <a:cubicBezTo>
                  <a:pt x="7363414" y="0"/>
                  <a:pt x="7454392" y="90978"/>
                  <a:pt x="7454392" y="203206"/>
                </a:cubicBezTo>
                <a:lnTo>
                  <a:pt x="7454392" y="2094986"/>
                </a:lnTo>
                <a:cubicBezTo>
                  <a:pt x="7454392" y="2207214"/>
                  <a:pt x="7363414" y="2298192"/>
                  <a:pt x="7251186" y="2298192"/>
                </a:cubicBezTo>
                <a:lnTo>
                  <a:pt x="203206" y="2298192"/>
                </a:lnTo>
                <a:cubicBezTo>
                  <a:pt x="90978" y="2298192"/>
                  <a:pt x="0" y="2207214"/>
                  <a:pt x="0" y="2094986"/>
                </a:cubicBezTo>
                <a:lnTo>
                  <a:pt x="0" y="203206"/>
                </a:lnTo>
                <a:cubicBezTo>
                  <a:pt x="0" y="91054"/>
                  <a:pt x="91054" y="0"/>
                  <a:pt x="203206" y="0"/>
                </a:cubicBezTo>
                <a:close/>
              </a:path>
            </a:pathLst>
          </a:custGeom>
          <a:solidFill>
            <a:srgbClr val="FFFFFF">
              <a:alpha val="85098"/>
            </a:srgbClr>
          </a:solidFill>
          <a:ln w="12192">
            <a:solidFill>
              <a:srgbClr val="FFFFFF">
                <a:alpha val="30196"/>
              </a:srgbClr>
            </a:solidFill>
            <a:prstDash val="solid"/>
          </a:ln>
        </p:spPr>
      </p:sp>
      <p:sp>
        <p:nvSpPr>
          <p:cNvPr id="57" name="Shape 1"/>
          <p:cNvSpPr/>
          <p:nvPr/>
        </p:nvSpPr>
        <p:spPr>
          <a:xfrm>
            <a:off x="1320800" y="1310704"/>
            <a:ext cx="1828800" cy="508000"/>
          </a:xfrm>
          <a:custGeom>
            <a:avLst/>
            <a:gdLst/>
            <a:ahLst/>
            <a:cxnLst/>
            <a:rect l="l" t="t" r="r" b="b"/>
            <a:pathLst>
              <a:path w="1828800" h="508000">
                <a:moveTo>
                  <a:pt x="254000" y="0"/>
                </a:moveTo>
                <a:lnTo>
                  <a:pt x="1574800" y="0"/>
                </a:lnTo>
                <a:cubicBezTo>
                  <a:pt x="1714986" y="0"/>
                  <a:pt x="1828800" y="113814"/>
                  <a:pt x="1828800" y="254000"/>
                </a:cubicBezTo>
                <a:lnTo>
                  <a:pt x="1828800" y="254000"/>
                </a:lnTo>
                <a:cubicBezTo>
                  <a:pt x="1828800" y="394186"/>
                  <a:pt x="1714986" y="508000"/>
                  <a:pt x="15748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007AFF">
              <a:alpha val="10196"/>
            </a:srgbClr>
          </a:solidFill>
        </p:spPr>
      </p:sp>
      <p:sp>
        <p:nvSpPr>
          <p:cNvPr id="58" name="Text 2"/>
          <p:cNvSpPr/>
          <p:nvPr/>
        </p:nvSpPr>
        <p:spPr>
          <a:xfrm>
            <a:off x="1574800" y="1438977"/>
            <a:ext cx="1410525" cy="23571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kern="0" spc="70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ЗАКЛЮЧЕНИЕ</a:t>
            </a:r>
            <a:endParaRPr lang="en-US" sz="1600" dirty="0"/>
          </a:p>
        </p:txBody>
      </p:sp>
      <p:sp>
        <p:nvSpPr>
          <p:cNvPr id="59" name="Text 3"/>
          <p:cNvSpPr/>
          <p:nvPr/>
        </p:nvSpPr>
        <p:spPr>
          <a:xfrm>
            <a:off x="1320800" y="2123504"/>
            <a:ext cx="11684000" cy="762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1D1D1F"/>
                </a:solidFill>
                <a:latin typeface="得意黑" pitchFamily="34" charset="-122"/>
                <a:ea typeface="得意黑" pitchFamily="34" charset="-122"/>
                <a:cs typeface="得意黑" pitchFamily="34" charset="-120"/>
              </a:rPr>
              <a:t>Новый ландшафт рынка ОСАГО</a:t>
            </a:r>
            <a:endParaRPr lang="en-US" sz="1600" dirty="0"/>
          </a:p>
        </p:txBody>
      </p:sp>
      <p:sp>
        <p:nvSpPr>
          <p:cNvPr id="60" name="Shape 4"/>
          <p:cNvSpPr/>
          <p:nvPr/>
        </p:nvSpPr>
        <p:spPr>
          <a:xfrm>
            <a:off x="1326896" y="3196400"/>
            <a:ext cx="11365992" cy="1637792"/>
          </a:xfrm>
          <a:custGeom>
            <a:avLst/>
            <a:gdLst/>
            <a:ahLst/>
            <a:cxnLst/>
            <a:rect l="l" t="t" r="r" b="b"/>
            <a:pathLst>
              <a:path w="11365992" h="1637792">
                <a:moveTo>
                  <a:pt x="203201" y="0"/>
                </a:moveTo>
                <a:lnTo>
                  <a:pt x="11162791" y="0"/>
                </a:lnTo>
                <a:cubicBezTo>
                  <a:pt x="11275016" y="0"/>
                  <a:pt x="11365992" y="90976"/>
                  <a:pt x="11365992" y="203201"/>
                </a:cubicBezTo>
                <a:lnTo>
                  <a:pt x="11365992" y="1434591"/>
                </a:lnTo>
                <a:cubicBezTo>
                  <a:pt x="11365992" y="1546816"/>
                  <a:pt x="11275016" y="1637792"/>
                  <a:pt x="11162791" y="1637792"/>
                </a:cubicBezTo>
                <a:lnTo>
                  <a:pt x="203201" y="1637792"/>
                </a:lnTo>
                <a:cubicBezTo>
                  <a:pt x="90976" y="1637792"/>
                  <a:pt x="0" y="1546816"/>
                  <a:pt x="0" y="1434591"/>
                </a:cubicBezTo>
                <a:lnTo>
                  <a:pt x="0" y="203201"/>
                </a:lnTo>
                <a:cubicBezTo>
                  <a:pt x="0" y="91051"/>
                  <a:pt x="91051" y="0"/>
                  <a:pt x="203201" y="0"/>
                </a:cubicBezTo>
                <a:close/>
              </a:path>
            </a:pathLst>
          </a:custGeom>
          <a:solidFill>
            <a:srgbClr val="FFFFFF">
              <a:alpha val="85098"/>
            </a:srgbClr>
          </a:solidFill>
          <a:ln w="12192">
            <a:solidFill>
              <a:srgbClr val="FFFFFF">
                <a:alpha val="30196"/>
              </a:srgbClr>
            </a:solidFill>
            <a:prstDash val="solid"/>
          </a:ln>
        </p:spPr>
      </p:sp>
      <p:sp>
        <p:nvSpPr>
          <p:cNvPr id="61" name="Text 5"/>
          <p:cNvSpPr/>
          <p:nvPr/>
        </p:nvSpPr>
        <p:spPr>
          <a:xfrm>
            <a:off x="1586992" y="3456496"/>
            <a:ext cx="10960100" cy="1117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2025 год</a:t>
            </a:r>
            <a:r>
              <a:rPr lang="en-US" sz="18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стал переломным — переход от экстенсивного роста к структурным изменениям. Под влиянием жесткой конкуренции формируется новый ландшафт, где ключевыми элементами становятся</a:t>
            </a:r>
            <a:r>
              <a:rPr lang="ru-RU" altLang="en-US" sz="1800" dirty="0">
                <a:solidFill>
                  <a:srgbClr val="434344"/>
                </a:solidFill>
                <a:highlight>
                  <a:srgbClr val="00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 риск-ориентированное ценообразование</a:t>
            </a:r>
            <a:r>
              <a:rPr lang="ru-RU" altLang="en-US" sz="18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, </a:t>
            </a:r>
            <a:r>
              <a:rPr lang="en-US" sz="18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r>
              <a:rPr lang="en-US" sz="1800" dirty="0">
                <a:solidFill>
                  <a:srgbClr val="1D1D1F"/>
                </a:solidFill>
                <a:highlight>
                  <a:srgbClr val="FF9500">
                    <a:alpha val="20000"/>
                  </a:srgbClr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краткосрочные продукты </a:t>
            </a:r>
            <a:r>
              <a:rPr lang="en-US" sz="18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и </a:t>
            </a:r>
            <a:r>
              <a:rPr lang="en-US" sz="1800" dirty="0">
                <a:solidFill>
                  <a:srgbClr val="1D1D1F"/>
                </a:solidFill>
                <a:highlight>
                  <a:srgbClr val="007AFF">
                    <a:alpha val="20000"/>
                  </a:srgbClr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цифровые каналы продаж </a:t>
            </a:r>
            <a:r>
              <a:rPr lang="en-US" sz="18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.</a:t>
            </a:r>
            <a:r>
              <a:rPr lang="ru-RU" altLang="en-US" sz="18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endParaRPr lang="ru-RU" altLang="en-US" sz="1800" dirty="0">
              <a:solidFill>
                <a:srgbClr val="434344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62" name="Shape 6"/>
          <p:cNvSpPr/>
          <p:nvPr/>
        </p:nvSpPr>
        <p:spPr>
          <a:xfrm>
            <a:off x="1327150" y="5046345"/>
            <a:ext cx="5574665" cy="2381250"/>
          </a:xfrm>
          <a:custGeom>
            <a:avLst/>
            <a:gdLst/>
            <a:ahLst/>
            <a:cxnLst/>
            <a:rect l="l" t="t" r="r" b="b"/>
            <a:pathLst>
              <a:path w="5574792" h="2018792">
                <a:moveTo>
                  <a:pt x="203191" y="0"/>
                </a:moveTo>
                <a:lnTo>
                  <a:pt x="5371601" y="0"/>
                </a:lnTo>
                <a:cubicBezTo>
                  <a:pt x="5483820" y="0"/>
                  <a:pt x="5574792" y="90972"/>
                  <a:pt x="5574792" y="203191"/>
                </a:cubicBezTo>
                <a:lnTo>
                  <a:pt x="5574792" y="1815601"/>
                </a:lnTo>
                <a:cubicBezTo>
                  <a:pt x="5574792" y="1927820"/>
                  <a:pt x="5483820" y="2018792"/>
                  <a:pt x="5371601" y="2018792"/>
                </a:cubicBezTo>
                <a:lnTo>
                  <a:pt x="203191" y="2018792"/>
                </a:lnTo>
                <a:cubicBezTo>
                  <a:pt x="90972" y="2018792"/>
                  <a:pt x="0" y="1927820"/>
                  <a:pt x="0" y="1815601"/>
                </a:cubicBezTo>
                <a:lnTo>
                  <a:pt x="0" y="203191"/>
                </a:lnTo>
                <a:cubicBezTo>
                  <a:pt x="0" y="91047"/>
                  <a:pt x="91047" y="0"/>
                  <a:pt x="203191" y="0"/>
                </a:cubicBezTo>
                <a:close/>
              </a:path>
            </a:pathLst>
          </a:custGeom>
          <a:solidFill>
            <a:srgbClr val="FFFFFF">
              <a:alpha val="85098"/>
            </a:srgbClr>
          </a:solidFill>
          <a:ln w="12192">
            <a:solidFill>
              <a:srgbClr val="FFFFFF">
                <a:alpha val="30196"/>
              </a:srgbClr>
            </a:solidFill>
            <a:prstDash val="solid"/>
          </a:ln>
        </p:spPr>
      </p:sp>
      <p:sp>
        <p:nvSpPr>
          <p:cNvPr id="63" name="Shape 7"/>
          <p:cNvSpPr/>
          <p:nvPr/>
        </p:nvSpPr>
        <p:spPr>
          <a:xfrm>
            <a:off x="1606042" y="5331904"/>
            <a:ext cx="342900" cy="304800"/>
          </a:xfrm>
          <a:custGeom>
            <a:avLst/>
            <a:gdLst/>
            <a:ahLst/>
            <a:cxnLst/>
            <a:rect l="l" t="t" r="r" b="b"/>
            <a:pathLst>
              <a:path w="342900" h="304800">
                <a:moveTo>
                  <a:pt x="100965" y="91321"/>
                </a:moveTo>
                <a:lnTo>
                  <a:pt x="89833" y="80189"/>
                </a:lnTo>
                <a:cubicBezTo>
                  <a:pt x="82391" y="72747"/>
                  <a:pt x="82391" y="60662"/>
                  <a:pt x="89833" y="53221"/>
                </a:cubicBezTo>
                <a:lnTo>
                  <a:pt x="158115" y="-15121"/>
                </a:lnTo>
                <a:cubicBezTo>
                  <a:pt x="165556" y="-22562"/>
                  <a:pt x="177641" y="-22562"/>
                  <a:pt x="185083" y="-15121"/>
                </a:cubicBezTo>
                <a:lnTo>
                  <a:pt x="196215" y="-3929"/>
                </a:lnTo>
                <a:cubicBezTo>
                  <a:pt x="203656" y="3512"/>
                  <a:pt x="203656" y="15597"/>
                  <a:pt x="196215" y="23039"/>
                </a:cubicBezTo>
                <a:lnTo>
                  <a:pt x="127933" y="91321"/>
                </a:lnTo>
                <a:cubicBezTo>
                  <a:pt x="120491" y="98762"/>
                  <a:pt x="108406" y="98762"/>
                  <a:pt x="100965" y="91321"/>
                </a:cubicBezTo>
                <a:close/>
                <a:moveTo>
                  <a:pt x="164306" y="126028"/>
                </a:moveTo>
                <a:lnTo>
                  <a:pt x="145613" y="107335"/>
                </a:lnTo>
                <a:lnTo>
                  <a:pt x="212288" y="40660"/>
                </a:lnTo>
                <a:lnTo>
                  <a:pt x="283369" y="111740"/>
                </a:lnTo>
                <a:lnTo>
                  <a:pt x="216694" y="178415"/>
                </a:lnTo>
                <a:lnTo>
                  <a:pt x="198001" y="159722"/>
                </a:lnTo>
                <a:lnTo>
                  <a:pt x="59888" y="297835"/>
                </a:lnTo>
                <a:cubicBezTo>
                  <a:pt x="50602" y="307122"/>
                  <a:pt x="35540" y="307122"/>
                  <a:pt x="26194" y="297835"/>
                </a:cubicBezTo>
                <a:cubicBezTo>
                  <a:pt x="16847" y="288548"/>
                  <a:pt x="16907" y="273487"/>
                  <a:pt x="26194" y="264140"/>
                </a:cubicBezTo>
                <a:lnTo>
                  <a:pt x="164306" y="126028"/>
                </a:lnTo>
                <a:close/>
                <a:moveTo>
                  <a:pt x="232708" y="223004"/>
                </a:moveTo>
                <a:cubicBezTo>
                  <a:pt x="225266" y="215563"/>
                  <a:pt x="225266" y="203478"/>
                  <a:pt x="232708" y="196036"/>
                </a:cubicBezTo>
                <a:lnTo>
                  <a:pt x="300990" y="127754"/>
                </a:lnTo>
                <a:cubicBezTo>
                  <a:pt x="308431" y="120313"/>
                  <a:pt x="320516" y="120313"/>
                  <a:pt x="327958" y="127754"/>
                </a:cubicBezTo>
                <a:lnTo>
                  <a:pt x="339090" y="138886"/>
                </a:lnTo>
                <a:cubicBezTo>
                  <a:pt x="346531" y="146328"/>
                  <a:pt x="346531" y="158413"/>
                  <a:pt x="339090" y="165854"/>
                </a:cubicBezTo>
                <a:lnTo>
                  <a:pt x="270808" y="234196"/>
                </a:lnTo>
                <a:cubicBezTo>
                  <a:pt x="263366" y="241637"/>
                  <a:pt x="251281" y="241637"/>
                  <a:pt x="243840" y="234196"/>
                </a:cubicBezTo>
                <a:lnTo>
                  <a:pt x="232708" y="223064"/>
                </a:lnTo>
                <a:close/>
              </a:path>
            </a:pathLst>
          </a:custGeom>
          <a:solidFill>
            <a:srgbClr val="007AFF"/>
          </a:solidFill>
        </p:spPr>
      </p:sp>
      <p:sp>
        <p:nvSpPr>
          <p:cNvPr id="64" name="Text 8"/>
          <p:cNvSpPr/>
          <p:nvPr/>
        </p:nvSpPr>
        <p:spPr>
          <a:xfrm>
            <a:off x="2120392" y="5306504"/>
            <a:ext cx="32131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Регуляторные изменения</a:t>
            </a:r>
            <a:endParaRPr lang="en-US" sz="1600" dirty="0"/>
          </a:p>
        </p:txBody>
      </p:sp>
      <p:sp>
        <p:nvSpPr>
          <p:cNvPr id="65" name="Text 9"/>
          <p:cNvSpPr/>
          <p:nvPr/>
        </p:nvSpPr>
        <p:spPr>
          <a:xfrm>
            <a:off x="1586865" y="5814695"/>
            <a:ext cx="5156200" cy="12877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Создают более устойчивую и справедливую систему, способную адекватно реагировать на экономические вызовы</a:t>
            </a:r>
            <a:r>
              <a:rPr lang="ru-RU" alt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. Начало эры актуарно обоснованного страхования</a:t>
            </a:r>
            <a:endParaRPr lang="ru-RU" altLang="en-US" sz="1600" dirty="0">
              <a:solidFill>
                <a:srgbClr val="434344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66" name="Shape 10"/>
          <p:cNvSpPr/>
          <p:nvPr/>
        </p:nvSpPr>
        <p:spPr>
          <a:xfrm>
            <a:off x="7118350" y="5046345"/>
            <a:ext cx="5574665" cy="2432050"/>
          </a:xfrm>
          <a:custGeom>
            <a:avLst/>
            <a:gdLst/>
            <a:ahLst/>
            <a:cxnLst/>
            <a:rect l="l" t="t" r="r" b="b"/>
            <a:pathLst>
              <a:path w="5574792" h="2018792">
                <a:moveTo>
                  <a:pt x="203191" y="0"/>
                </a:moveTo>
                <a:lnTo>
                  <a:pt x="5371601" y="0"/>
                </a:lnTo>
                <a:cubicBezTo>
                  <a:pt x="5483820" y="0"/>
                  <a:pt x="5574792" y="90972"/>
                  <a:pt x="5574792" y="203191"/>
                </a:cubicBezTo>
                <a:lnTo>
                  <a:pt x="5574792" y="1815601"/>
                </a:lnTo>
                <a:cubicBezTo>
                  <a:pt x="5574792" y="1927820"/>
                  <a:pt x="5483820" y="2018792"/>
                  <a:pt x="5371601" y="2018792"/>
                </a:cubicBezTo>
                <a:lnTo>
                  <a:pt x="203191" y="2018792"/>
                </a:lnTo>
                <a:cubicBezTo>
                  <a:pt x="90972" y="2018792"/>
                  <a:pt x="0" y="1927820"/>
                  <a:pt x="0" y="1815601"/>
                </a:cubicBezTo>
                <a:lnTo>
                  <a:pt x="0" y="203191"/>
                </a:lnTo>
                <a:cubicBezTo>
                  <a:pt x="0" y="91047"/>
                  <a:pt x="91047" y="0"/>
                  <a:pt x="203191" y="0"/>
                </a:cubicBezTo>
                <a:close/>
              </a:path>
            </a:pathLst>
          </a:custGeom>
          <a:solidFill>
            <a:srgbClr val="FFFFFF">
              <a:alpha val="85098"/>
            </a:srgbClr>
          </a:solidFill>
          <a:ln w="12192">
            <a:solidFill>
              <a:srgbClr val="FFFFFF">
                <a:alpha val="30196"/>
              </a:srgbClr>
            </a:solidFill>
            <a:prstDash val="solid"/>
          </a:ln>
        </p:spPr>
      </p:sp>
      <p:sp>
        <p:nvSpPr>
          <p:cNvPr id="67" name="Shape 11"/>
          <p:cNvSpPr/>
          <p:nvPr/>
        </p:nvSpPr>
        <p:spPr>
          <a:xfrm>
            <a:off x="7416292" y="533190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38100"/>
                </a:moveTo>
                <a:cubicBezTo>
                  <a:pt x="38100" y="27563"/>
                  <a:pt x="29587" y="19050"/>
                  <a:pt x="19050" y="19050"/>
                </a:cubicBezTo>
                <a:cubicBezTo>
                  <a:pt x="8513" y="19050"/>
                  <a:pt x="0" y="27563"/>
                  <a:pt x="0" y="38100"/>
                </a:cubicBezTo>
                <a:lnTo>
                  <a:pt x="0" y="238125"/>
                </a:lnTo>
                <a:cubicBezTo>
                  <a:pt x="0" y="264438"/>
                  <a:pt x="21312" y="285750"/>
                  <a:pt x="47625" y="285750"/>
                </a:cubicBezTo>
                <a:lnTo>
                  <a:pt x="285750" y="285750"/>
                </a:lnTo>
                <a:cubicBezTo>
                  <a:pt x="296287" y="285750"/>
                  <a:pt x="304800" y="277237"/>
                  <a:pt x="304800" y="266700"/>
                </a:cubicBezTo>
                <a:cubicBezTo>
                  <a:pt x="304800" y="256163"/>
                  <a:pt x="296287" y="247650"/>
                  <a:pt x="285750" y="247650"/>
                </a:cubicBezTo>
                <a:lnTo>
                  <a:pt x="47625" y="247650"/>
                </a:lnTo>
                <a:cubicBezTo>
                  <a:pt x="42386" y="247650"/>
                  <a:pt x="38100" y="243364"/>
                  <a:pt x="38100" y="238125"/>
                </a:cubicBezTo>
                <a:lnTo>
                  <a:pt x="38100" y="38100"/>
                </a:lnTo>
                <a:close/>
                <a:moveTo>
                  <a:pt x="280154" y="89654"/>
                </a:moveTo>
                <a:cubicBezTo>
                  <a:pt x="287595" y="82213"/>
                  <a:pt x="287595" y="70128"/>
                  <a:pt x="280154" y="62686"/>
                </a:cubicBezTo>
                <a:cubicBezTo>
                  <a:pt x="272713" y="55245"/>
                  <a:pt x="260628" y="55245"/>
                  <a:pt x="253186" y="62686"/>
                </a:cubicBezTo>
                <a:lnTo>
                  <a:pt x="190500" y="125432"/>
                </a:lnTo>
                <a:lnTo>
                  <a:pt x="156329" y="91321"/>
                </a:lnTo>
                <a:cubicBezTo>
                  <a:pt x="148888" y="83880"/>
                  <a:pt x="136803" y="83880"/>
                  <a:pt x="129361" y="91321"/>
                </a:cubicBezTo>
                <a:lnTo>
                  <a:pt x="72211" y="148471"/>
                </a:lnTo>
                <a:cubicBezTo>
                  <a:pt x="64770" y="155912"/>
                  <a:pt x="64770" y="167997"/>
                  <a:pt x="72211" y="175439"/>
                </a:cubicBezTo>
                <a:cubicBezTo>
                  <a:pt x="79653" y="182880"/>
                  <a:pt x="91738" y="182880"/>
                  <a:pt x="99179" y="175439"/>
                </a:cubicBezTo>
                <a:lnTo>
                  <a:pt x="142875" y="131743"/>
                </a:lnTo>
                <a:lnTo>
                  <a:pt x="177046" y="165914"/>
                </a:lnTo>
                <a:cubicBezTo>
                  <a:pt x="184487" y="173355"/>
                  <a:pt x="196572" y="173355"/>
                  <a:pt x="204014" y="165914"/>
                </a:cubicBezTo>
                <a:lnTo>
                  <a:pt x="280214" y="89714"/>
                </a:lnTo>
                <a:close/>
              </a:path>
            </a:pathLst>
          </a:custGeom>
          <a:solidFill>
            <a:srgbClr val="34C759"/>
          </a:solidFill>
        </p:spPr>
      </p:sp>
      <p:sp>
        <p:nvSpPr>
          <p:cNvPr id="68" name="Text 12"/>
          <p:cNvSpPr/>
          <p:nvPr/>
        </p:nvSpPr>
        <p:spPr>
          <a:xfrm>
            <a:off x="7911592" y="5306504"/>
            <a:ext cx="21590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Прогноз на 2026</a:t>
            </a:r>
            <a:endParaRPr lang="en-US" sz="1600" dirty="0"/>
          </a:p>
        </p:txBody>
      </p:sp>
      <p:sp>
        <p:nvSpPr>
          <p:cNvPr id="69" name="Text 13"/>
          <p:cNvSpPr/>
          <p:nvPr/>
        </p:nvSpPr>
        <p:spPr>
          <a:xfrm>
            <a:off x="7378065" y="5814695"/>
            <a:ext cx="5156200" cy="18478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Умеренный рост цен, сегментация по уровню риска, усиление борьбы с убыточностью через технологические механизмы</a:t>
            </a:r>
            <a:r>
              <a:rPr lang="ru-RU" alt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. </a:t>
            </a:r>
            <a:r>
              <a:rPr lang="ru-RU" alt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Поиск баланса между доступностью страхования и его финансовой устойчивостью.</a:t>
            </a:r>
            <a:endParaRPr lang="ru-RU" altLang="en-US" sz="1600" dirty="0">
              <a:solidFill>
                <a:srgbClr val="434344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40000"/>
              </a:lnSpc>
            </a:pPr>
            <a:endParaRPr lang="ru-RU" altLang="en-US" sz="1600" dirty="0">
              <a:solidFill>
                <a:srgbClr val="434344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70" name="Shape 14"/>
          <p:cNvSpPr/>
          <p:nvPr/>
        </p:nvSpPr>
        <p:spPr>
          <a:xfrm>
            <a:off x="1320800" y="7649146"/>
            <a:ext cx="1219200" cy="12700"/>
          </a:xfrm>
          <a:custGeom>
            <a:avLst/>
            <a:gdLst/>
            <a:ahLst/>
            <a:cxnLst/>
            <a:rect l="l" t="t" r="r" b="b"/>
            <a:pathLst>
              <a:path w="1219200" h="12700">
                <a:moveTo>
                  <a:pt x="0" y="0"/>
                </a:moveTo>
                <a:lnTo>
                  <a:pt x="1219200" y="0"/>
                </a:lnTo>
                <a:lnTo>
                  <a:pt x="121920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7AFF"/>
          </a:solidFill>
        </p:spPr>
      </p:sp>
      <p:sp>
        <p:nvSpPr>
          <p:cNvPr id="71" name="Text 15"/>
          <p:cNvSpPr/>
          <p:nvPr/>
        </p:nvSpPr>
        <p:spPr>
          <a:xfrm>
            <a:off x="6296025" y="7899971"/>
            <a:ext cx="27432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Спасибо за внимание</a:t>
            </a:r>
            <a:r>
              <a:rPr lang="ru-RU" altLang="en-US" sz="2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!</a:t>
            </a:r>
            <a:endParaRPr lang="ru-RU" altLang="en-US" sz="20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508000"/>
            <a:ext cx="101600" cy="406400"/>
          </a:xfrm>
          <a:custGeom>
            <a:avLst/>
            <a:gdLst/>
            <a:ahLst/>
            <a:cxnLst/>
            <a:rect l="l" t="t" r="r" b="b"/>
            <a:pathLst>
              <a:path w="101600" h="4064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355600"/>
                </a:lnTo>
                <a:cubicBezTo>
                  <a:pt x="101600" y="383637"/>
                  <a:pt x="78837" y="406400"/>
                  <a:pt x="508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2D55"/>
          </a:solidFill>
        </p:spPr>
      </p:sp>
      <p:sp>
        <p:nvSpPr>
          <p:cNvPr id="3" name="Text 1"/>
          <p:cNvSpPr/>
          <p:nvPr/>
        </p:nvSpPr>
        <p:spPr>
          <a:xfrm>
            <a:off x="762000" y="584200"/>
            <a:ext cx="990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kern="0" spc="70" dirty="0">
                <a:solidFill>
                  <a:srgbClr val="FF2D55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ПРОГНОЗ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08000" y="1231265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F"/>
                </a:solidFill>
                <a:latin typeface="得意黑" pitchFamily="34" charset="-122"/>
                <a:ea typeface="得意黑" pitchFamily="34" charset="-122"/>
                <a:cs typeface="得意黑" pitchFamily="34" charset="-120"/>
              </a:rPr>
              <a:t>Три сценария на 2026 год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20192" y="1739392"/>
            <a:ext cx="4913884" cy="6387084"/>
          </a:xfrm>
          <a:custGeom>
            <a:avLst/>
            <a:gdLst/>
            <a:ahLst/>
            <a:cxnLst/>
            <a:rect l="l" t="t" r="r" b="b"/>
            <a:pathLst>
              <a:path w="4913884" h="6387084">
                <a:moveTo>
                  <a:pt x="304808" y="0"/>
                </a:moveTo>
                <a:lnTo>
                  <a:pt x="4609076" y="0"/>
                </a:lnTo>
                <a:cubicBezTo>
                  <a:pt x="4777417" y="0"/>
                  <a:pt x="4913884" y="136467"/>
                  <a:pt x="4913884" y="304808"/>
                </a:cubicBezTo>
                <a:lnTo>
                  <a:pt x="4913884" y="6082276"/>
                </a:lnTo>
                <a:cubicBezTo>
                  <a:pt x="4913884" y="6250617"/>
                  <a:pt x="4777417" y="6387084"/>
                  <a:pt x="4609076" y="6387084"/>
                </a:cubicBezTo>
                <a:lnTo>
                  <a:pt x="304808" y="6387084"/>
                </a:lnTo>
                <a:cubicBezTo>
                  <a:pt x="136467" y="6387084"/>
                  <a:pt x="0" y="6250617"/>
                  <a:pt x="0" y="6082276"/>
                </a:cubicBezTo>
                <a:lnTo>
                  <a:pt x="0" y="304808"/>
                </a:lnTo>
                <a:cubicBezTo>
                  <a:pt x="0" y="136580"/>
                  <a:pt x="136580" y="0"/>
                  <a:pt x="304808" y="0"/>
                </a:cubicBezTo>
                <a:close/>
              </a:path>
            </a:pathLst>
          </a:custGeom>
          <a:solidFill>
            <a:srgbClr val="FFFFFF"/>
          </a:solidFill>
          <a:ln w="24384">
            <a:solidFill>
              <a:srgbClr val="34C759"/>
            </a:solidFill>
            <a:prstDash val="solid"/>
          </a:ln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786384" y="2005583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203198" y="0"/>
                </a:moveTo>
                <a:lnTo>
                  <a:pt x="406402" y="0"/>
                </a:lnTo>
                <a:cubicBezTo>
                  <a:pt x="518550" y="0"/>
                  <a:pt x="609600" y="91050"/>
                  <a:pt x="609600" y="203198"/>
                </a:cubicBezTo>
                <a:lnTo>
                  <a:pt x="609600" y="406402"/>
                </a:lnTo>
                <a:cubicBezTo>
                  <a:pt x="609600" y="518625"/>
                  <a:pt x="518625" y="609600"/>
                  <a:pt x="406402" y="609600"/>
                </a:cubicBezTo>
                <a:lnTo>
                  <a:pt x="203198" y="609600"/>
                </a:lnTo>
                <a:cubicBezTo>
                  <a:pt x="91050" y="609600"/>
                  <a:pt x="0" y="518550"/>
                  <a:pt x="0" y="406402"/>
                </a:cubicBezTo>
                <a:lnTo>
                  <a:pt x="0" y="203198"/>
                </a:lnTo>
                <a:cubicBezTo>
                  <a:pt x="0" y="91050"/>
                  <a:pt x="91050" y="0"/>
                  <a:pt x="203198" y="0"/>
                </a:cubicBezTo>
                <a:close/>
              </a:path>
            </a:pathLst>
          </a:custGeom>
          <a:solidFill>
            <a:srgbClr val="34C759"/>
          </a:solidFill>
        </p:spPr>
      </p:sp>
      <p:sp>
        <p:nvSpPr>
          <p:cNvPr id="7" name="Shape 5"/>
          <p:cNvSpPr/>
          <p:nvPr/>
        </p:nvSpPr>
        <p:spPr>
          <a:xfrm>
            <a:off x="938784" y="215798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cubicBezTo>
                  <a:pt x="236512" y="304800"/>
                  <a:pt x="304800" y="236512"/>
                  <a:pt x="304800" y="152400"/>
                </a:cubicBezTo>
                <a:cubicBezTo>
                  <a:pt x="304800" y="68288"/>
                  <a:pt x="236512" y="0"/>
                  <a:pt x="152400" y="0"/>
                </a:cubicBezTo>
                <a:cubicBezTo>
                  <a:pt x="68288" y="0"/>
                  <a:pt x="0" y="68288"/>
                  <a:pt x="0" y="152400"/>
                </a:cubicBezTo>
                <a:cubicBezTo>
                  <a:pt x="0" y="236512"/>
                  <a:pt x="68288" y="304800"/>
                  <a:pt x="152400" y="304800"/>
                </a:cubicBezTo>
                <a:close/>
                <a:moveTo>
                  <a:pt x="202644" y="126623"/>
                </a:moveTo>
                <a:lnTo>
                  <a:pt x="155019" y="202823"/>
                </a:lnTo>
                <a:cubicBezTo>
                  <a:pt x="152519" y="206812"/>
                  <a:pt x="148233" y="209312"/>
                  <a:pt x="143530" y="209550"/>
                </a:cubicBezTo>
                <a:cubicBezTo>
                  <a:pt x="138827" y="209788"/>
                  <a:pt x="134302" y="207645"/>
                  <a:pt x="131505" y="203835"/>
                </a:cubicBezTo>
                <a:lnTo>
                  <a:pt x="102930" y="165735"/>
                </a:lnTo>
                <a:cubicBezTo>
                  <a:pt x="98167" y="159425"/>
                  <a:pt x="99477" y="150495"/>
                  <a:pt x="105787" y="145733"/>
                </a:cubicBezTo>
                <a:cubicBezTo>
                  <a:pt x="112097" y="140970"/>
                  <a:pt x="121027" y="142280"/>
                  <a:pt x="125790" y="148590"/>
                </a:cubicBezTo>
                <a:lnTo>
                  <a:pt x="141863" y="170021"/>
                </a:lnTo>
                <a:lnTo>
                  <a:pt x="178415" y="111502"/>
                </a:lnTo>
                <a:cubicBezTo>
                  <a:pt x="182582" y="104835"/>
                  <a:pt x="191393" y="102751"/>
                  <a:pt x="198120" y="106978"/>
                </a:cubicBezTo>
                <a:cubicBezTo>
                  <a:pt x="204847" y="111204"/>
                  <a:pt x="206871" y="119955"/>
                  <a:pt x="202644" y="126683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8" name="Text 6"/>
          <p:cNvSpPr/>
          <p:nvPr/>
        </p:nvSpPr>
        <p:spPr>
          <a:xfrm>
            <a:off x="1548384" y="2005583"/>
            <a:ext cx="16002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Базовый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548384" y="2361183"/>
            <a:ext cx="15621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Вероятность 7</a:t>
            </a:r>
            <a:r>
              <a:rPr lang="ru-RU" alt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</a:t>
            </a: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%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786384" y="2818383"/>
            <a:ext cx="4381500" cy="1270000"/>
          </a:xfrm>
          <a:custGeom>
            <a:avLst/>
            <a:gdLst/>
            <a:ahLst/>
            <a:cxnLst/>
            <a:rect l="l" t="t" r="r" b="b"/>
            <a:pathLst>
              <a:path w="4381500" h="1270000">
                <a:moveTo>
                  <a:pt x="152400" y="0"/>
                </a:moveTo>
                <a:lnTo>
                  <a:pt x="4229100" y="0"/>
                </a:lnTo>
                <a:cubicBezTo>
                  <a:pt x="4313212" y="0"/>
                  <a:pt x="4381500" y="68288"/>
                  <a:pt x="4381500" y="152400"/>
                </a:cubicBezTo>
                <a:lnTo>
                  <a:pt x="4381500" y="1117600"/>
                </a:lnTo>
                <a:cubicBezTo>
                  <a:pt x="4381500" y="1201712"/>
                  <a:pt x="4313212" y="1270000"/>
                  <a:pt x="4229100" y="1270000"/>
                </a:cubicBezTo>
                <a:lnTo>
                  <a:pt x="152400" y="1270000"/>
                </a:lnTo>
                <a:cubicBezTo>
                  <a:pt x="68288" y="1270000"/>
                  <a:pt x="0" y="1201712"/>
                  <a:pt x="0" y="1117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4C759">
              <a:alpha val="5098"/>
            </a:srgbClr>
          </a:solidFill>
        </p:spPr>
      </p:sp>
      <p:sp>
        <p:nvSpPr>
          <p:cNvPr id="11" name="Text 9"/>
          <p:cNvSpPr/>
          <p:nvPr/>
        </p:nvSpPr>
        <p:spPr>
          <a:xfrm>
            <a:off x="938784" y="2970783"/>
            <a:ext cx="4165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Договоры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938784" y="3275583"/>
            <a:ext cx="42291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</a:t>
            </a:r>
            <a:r>
              <a:rPr lang="ru-RU" altLang="en-US" sz="2400" b="1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9</a:t>
            </a:r>
            <a:r>
              <a:rPr lang="en-US" sz="2400" b="1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r>
              <a:rPr lang="ru-RU" altLang="en-US" sz="2400" b="1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- 61 </a:t>
            </a:r>
            <a:r>
              <a:rPr lang="en-US" sz="2400" b="1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млн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938784" y="3681983"/>
            <a:ext cx="4165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▲ +10%</a:t>
            </a:r>
            <a:r>
              <a:rPr lang="ru-RU" altLang="en-US" sz="1400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-12%</a:t>
            </a:r>
            <a:endParaRPr lang="ru-RU" altLang="en-US" sz="1400" dirty="0">
              <a:solidFill>
                <a:srgbClr val="34C759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86384" y="4240783"/>
            <a:ext cx="4381500" cy="1270000"/>
          </a:xfrm>
          <a:custGeom>
            <a:avLst/>
            <a:gdLst/>
            <a:ahLst/>
            <a:cxnLst/>
            <a:rect l="l" t="t" r="r" b="b"/>
            <a:pathLst>
              <a:path w="4381500" h="1270000">
                <a:moveTo>
                  <a:pt x="152400" y="0"/>
                </a:moveTo>
                <a:lnTo>
                  <a:pt x="4229100" y="0"/>
                </a:lnTo>
                <a:cubicBezTo>
                  <a:pt x="4313212" y="0"/>
                  <a:pt x="4381500" y="68288"/>
                  <a:pt x="4381500" y="152400"/>
                </a:cubicBezTo>
                <a:lnTo>
                  <a:pt x="4381500" y="1117600"/>
                </a:lnTo>
                <a:cubicBezTo>
                  <a:pt x="4381500" y="1201712"/>
                  <a:pt x="4313212" y="1270000"/>
                  <a:pt x="4229100" y="1270000"/>
                </a:cubicBezTo>
                <a:lnTo>
                  <a:pt x="152400" y="1270000"/>
                </a:lnTo>
                <a:cubicBezTo>
                  <a:pt x="68288" y="1270000"/>
                  <a:pt x="0" y="1201712"/>
                  <a:pt x="0" y="1117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4C759">
              <a:alpha val="5098"/>
            </a:srgbClr>
          </a:solidFill>
        </p:spPr>
        <p:txBody>
          <a:bodyPr/>
          <a:p>
            <a:endParaRPr lang="ru-RU" altLang="en-US"/>
          </a:p>
        </p:txBody>
      </p:sp>
      <p:sp>
        <p:nvSpPr>
          <p:cNvPr id="15" name="Text 13"/>
          <p:cNvSpPr/>
          <p:nvPr/>
        </p:nvSpPr>
        <p:spPr>
          <a:xfrm>
            <a:off x="938784" y="4393183"/>
            <a:ext cx="4165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Премии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938784" y="4697983"/>
            <a:ext cx="42291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33</a:t>
            </a:r>
            <a:r>
              <a:rPr lang="ru-RU" altLang="en-US" sz="2400" b="1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6 - 345 </a:t>
            </a:r>
            <a:r>
              <a:rPr lang="en-US" sz="2400" b="1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млрд</a:t>
            </a:r>
            <a:r>
              <a:rPr lang="en-US" sz="2400" b="1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₽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938784" y="5104383"/>
            <a:ext cx="4165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▲ +2,2%</a:t>
            </a:r>
            <a:r>
              <a:rPr lang="ru-RU" altLang="en-US" sz="1400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-5%</a:t>
            </a:r>
            <a:endParaRPr lang="ru-RU" altLang="en-US" sz="1400" dirty="0">
              <a:solidFill>
                <a:srgbClr val="34C759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786384" y="5663183"/>
            <a:ext cx="4381500" cy="1270000"/>
          </a:xfrm>
          <a:custGeom>
            <a:avLst/>
            <a:gdLst/>
            <a:ahLst/>
            <a:cxnLst/>
            <a:rect l="l" t="t" r="r" b="b"/>
            <a:pathLst>
              <a:path w="4381500" h="1270000">
                <a:moveTo>
                  <a:pt x="152400" y="0"/>
                </a:moveTo>
                <a:lnTo>
                  <a:pt x="4229100" y="0"/>
                </a:lnTo>
                <a:cubicBezTo>
                  <a:pt x="4313212" y="0"/>
                  <a:pt x="4381500" y="68288"/>
                  <a:pt x="4381500" y="152400"/>
                </a:cubicBezTo>
                <a:lnTo>
                  <a:pt x="4381500" y="1117600"/>
                </a:lnTo>
                <a:cubicBezTo>
                  <a:pt x="4381500" y="1201712"/>
                  <a:pt x="4313212" y="1270000"/>
                  <a:pt x="4229100" y="1270000"/>
                </a:cubicBezTo>
                <a:lnTo>
                  <a:pt x="152400" y="1270000"/>
                </a:lnTo>
                <a:cubicBezTo>
                  <a:pt x="68288" y="1270000"/>
                  <a:pt x="0" y="1201712"/>
                  <a:pt x="0" y="1117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4C759">
              <a:alpha val="5098"/>
            </a:srgbClr>
          </a:solidFill>
        </p:spPr>
      </p:sp>
      <p:sp>
        <p:nvSpPr>
          <p:cNvPr id="19" name="Text 17"/>
          <p:cNvSpPr/>
          <p:nvPr/>
        </p:nvSpPr>
        <p:spPr>
          <a:xfrm>
            <a:off x="938784" y="5815583"/>
            <a:ext cx="4165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Средняя премия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938784" y="6120383"/>
            <a:ext cx="42291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</a:t>
            </a:r>
            <a:r>
              <a:rPr lang="ru-RU" altLang="en-US" sz="2400" b="1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516 - 5650</a:t>
            </a:r>
            <a:r>
              <a:rPr lang="en-US" sz="2400" b="1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₽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938784" y="6526783"/>
            <a:ext cx="4165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▼ -</a:t>
            </a:r>
            <a:r>
              <a:rPr lang="ru-RU" altLang="en-US" sz="1400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5%-</a:t>
            </a:r>
            <a:r>
              <a:rPr lang="en-US" sz="1400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7%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786384" y="7142479"/>
            <a:ext cx="4381500" cy="12192"/>
          </a:xfrm>
          <a:custGeom>
            <a:avLst/>
            <a:gdLst/>
            <a:ahLst/>
            <a:cxnLst/>
            <a:rect l="l" t="t" r="r" b="b"/>
            <a:pathLst>
              <a:path w="4381500" h="12192">
                <a:moveTo>
                  <a:pt x="0" y="0"/>
                </a:moveTo>
                <a:lnTo>
                  <a:pt x="4381500" y="0"/>
                </a:lnTo>
                <a:lnTo>
                  <a:pt x="4381500" y="12192"/>
                </a:lnTo>
                <a:lnTo>
                  <a:pt x="0" y="12192"/>
                </a:lnTo>
                <a:lnTo>
                  <a:pt x="0" y="0"/>
                </a:lnTo>
                <a:close/>
              </a:path>
            </a:pathLst>
          </a:custGeom>
          <a:solidFill>
            <a:srgbClr val="E5E5EA"/>
          </a:solidFill>
        </p:spPr>
      </p:sp>
      <p:sp>
        <p:nvSpPr>
          <p:cNvPr id="23" name="Text 21"/>
          <p:cNvSpPr/>
          <p:nvPr/>
        </p:nvSpPr>
        <p:spPr>
          <a:xfrm>
            <a:off x="786384" y="7351775"/>
            <a:ext cx="44704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Условия:</a:t>
            </a:r>
            <a:r>
              <a:rPr lang="ru-RU" alt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изменения геополитической и внешнеэеономической ситуации,</a:t>
            </a: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умеренная отмена санкций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5667883" y="1739392"/>
            <a:ext cx="4913884" cy="6387084"/>
          </a:xfrm>
          <a:custGeom>
            <a:avLst/>
            <a:gdLst/>
            <a:ahLst/>
            <a:cxnLst/>
            <a:rect l="l" t="t" r="r" b="b"/>
            <a:pathLst>
              <a:path w="4913884" h="6387084">
                <a:moveTo>
                  <a:pt x="304808" y="0"/>
                </a:moveTo>
                <a:lnTo>
                  <a:pt x="4609076" y="0"/>
                </a:lnTo>
                <a:cubicBezTo>
                  <a:pt x="4777417" y="0"/>
                  <a:pt x="4913884" y="136467"/>
                  <a:pt x="4913884" y="304808"/>
                </a:cubicBezTo>
                <a:lnTo>
                  <a:pt x="4913884" y="6082276"/>
                </a:lnTo>
                <a:cubicBezTo>
                  <a:pt x="4913884" y="6250617"/>
                  <a:pt x="4777417" y="6387084"/>
                  <a:pt x="4609076" y="6387084"/>
                </a:cubicBezTo>
                <a:lnTo>
                  <a:pt x="304808" y="6387084"/>
                </a:lnTo>
                <a:cubicBezTo>
                  <a:pt x="136467" y="6387084"/>
                  <a:pt x="0" y="6250617"/>
                  <a:pt x="0" y="6082276"/>
                </a:cubicBezTo>
                <a:lnTo>
                  <a:pt x="0" y="304808"/>
                </a:lnTo>
                <a:cubicBezTo>
                  <a:pt x="0" y="136580"/>
                  <a:pt x="136580" y="0"/>
                  <a:pt x="304808" y="0"/>
                </a:cubicBezTo>
                <a:close/>
              </a:path>
            </a:pathLst>
          </a:custGeom>
          <a:solidFill>
            <a:srgbClr val="FFFFFF"/>
          </a:solidFill>
          <a:ln w="24384">
            <a:solidFill>
              <a:srgbClr val="007AFF"/>
            </a:solidFill>
            <a:prstDash val="solid"/>
          </a:ln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5934075" y="2005583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203198" y="0"/>
                </a:moveTo>
                <a:lnTo>
                  <a:pt x="406402" y="0"/>
                </a:lnTo>
                <a:cubicBezTo>
                  <a:pt x="518550" y="0"/>
                  <a:pt x="609600" y="91050"/>
                  <a:pt x="609600" y="203198"/>
                </a:cubicBezTo>
                <a:lnTo>
                  <a:pt x="609600" y="406402"/>
                </a:lnTo>
                <a:cubicBezTo>
                  <a:pt x="609600" y="518625"/>
                  <a:pt x="518625" y="609600"/>
                  <a:pt x="406402" y="609600"/>
                </a:cubicBezTo>
                <a:lnTo>
                  <a:pt x="203198" y="609600"/>
                </a:lnTo>
                <a:cubicBezTo>
                  <a:pt x="91050" y="609600"/>
                  <a:pt x="0" y="518550"/>
                  <a:pt x="0" y="406402"/>
                </a:cubicBezTo>
                <a:lnTo>
                  <a:pt x="0" y="203198"/>
                </a:lnTo>
                <a:cubicBezTo>
                  <a:pt x="0" y="91050"/>
                  <a:pt x="91050" y="0"/>
                  <a:pt x="203198" y="0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26" name="Shape 24"/>
          <p:cNvSpPr/>
          <p:nvPr/>
        </p:nvSpPr>
        <p:spPr>
          <a:xfrm>
            <a:off x="6067425" y="2157983"/>
            <a:ext cx="342900" cy="304800"/>
          </a:xfrm>
          <a:custGeom>
            <a:avLst/>
            <a:gdLst/>
            <a:ahLst/>
            <a:cxnLst/>
            <a:rect l="l" t="t" r="r" b="b"/>
            <a:pathLst>
              <a:path w="342900" h="304800">
                <a:moveTo>
                  <a:pt x="184249" y="-11251"/>
                </a:moveTo>
                <a:cubicBezTo>
                  <a:pt x="181808" y="-16014"/>
                  <a:pt x="176867" y="-19050"/>
                  <a:pt x="171510" y="-19050"/>
                </a:cubicBezTo>
                <a:cubicBezTo>
                  <a:pt x="166152" y="-19050"/>
                  <a:pt x="161211" y="-16014"/>
                  <a:pt x="158770" y="-11251"/>
                </a:cubicBezTo>
                <a:lnTo>
                  <a:pt x="114955" y="74593"/>
                </a:lnTo>
                <a:lnTo>
                  <a:pt x="19764" y="89714"/>
                </a:lnTo>
                <a:cubicBezTo>
                  <a:pt x="14466" y="90547"/>
                  <a:pt x="10061" y="94298"/>
                  <a:pt x="8394" y="99417"/>
                </a:cubicBezTo>
                <a:cubicBezTo>
                  <a:pt x="6727" y="104537"/>
                  <a:pt x="8096" y="110133"/>
                  <a:pt x="11847" y="113943"/>
                </a:cubicBezTo>
                <a:lnTo>
                  <a:pt x="79950" y="182106"/>
                </a:lnTo>
                <a:lnTo>
                  <a:pt x="64949" y="277297"/>
                </a:lnTo>
                <a:cubicBezTo>
                  <a:pt x="64115" y="282595"/>
                  <a:pt x="66318" y="287953"/>
                  <a:pt x="70664" y="291108"/>
                </a:cubicBezTo>
                <a:cubicBezTo>
                  <a:pt x="75009" y="294263"/>
                  <a:pt x="80724" y="294739"/>
                  <a:pt x="85546" y="292298"/>
                </a:cubicBezTo>
                <a:lnTo>
                  <a:pt x="171510" y="248603"/>
                </a:lnTo>
                <a:lnTo>
                  <a:pt x="257413" y="292298"/>
                </a:lnTo>
                <a:cubicBezTo>
                  <a:pt x="262176" y="294739"/>
                  <a:pt x="267950" y="294263"/>
                  <a:pt x="272296" y="291108"/>
                </a:cubicBezTo>
                <a:cubicBezTo>
                  <a:pt x="276642" y="287953"/>
                  <a:pt x="278844" y="282654"/>
                  <a:pt x="278011" y="277297"/>
                </a:cubicBezTo>
                <a:lnTo>
                  <a:pt x="262950" y="182106"/>
                </a:lnTo>
                <a:lnTo>
                  <a:pt x="331053" y="113943"/>
                </a:lnTo>
                <a:cubicBezTo>
                  <a:pt x="334863" y="110133"/>
                  <a:pt x="336173" y="104537"/>
                  <a:pt x="334506" y="99417"/>
                </a:cubicBezTo>
                <a:cubicBezTo>
                  <a:pt x="332839" y="94298"/>
                  <a:pt x="328493" y="90547"/>
                  <a:pt x="323136" y="89714"/>
                </a:cubicBezTo>
                <a:lnTo>
                  <a:pt x="228005" y="74593"/>
                </a:lnTo>
                <a:lnTo>
                  <a:pt x="184249" y="-11251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27" name="Text 25"/>
          <p:cNvSpPr/>
          <p:nvPr/>
        </p:nvSpPr>
        <p:spPr>
          <a:xfrm>
            <a:off x="6696075" y="2005583"/>
            <a:ext cx="20828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Оптимистичный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696075" y="2361183"/>
            <a:ext cx="20447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Вероятность </a:t>
            </a:r>
            <a:r>
              <a:rPr lang="ru-RU" alt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</a:t>
            </a: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%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5934075" y="2818383"/>
            <a:ext cx="4381500" cy="1270000"/>
          </a:xfrm>
          <a:custGeom>
            <a:avLst/>
            <a:gdLst/>
            <a:ahLst/>
            <a:cxnLst/>
            <a:rect l="l" t="t" r="r" b="b"/>
            <a:pathLst>
              <a:path w="4381500" h="1270000">
                <a:moveTo>
                  <a:pt x="152400" y="0"/>
                </a:moveTo>
                <a:lnTo>
                  <a:pt x="4229100" y="0"/>
                </a:lnTo>
                <a:cubicBezTo>
                  <a:pt x="4313212" y="0"/>
                  <a:pt x="4381500" y="68288"/>
                  <a:pt x="4381500" y="152400"/>
                </a:cubicBezTo>
                <a:lnTo>
                  <a:pt x="4381500" y="1117600"/>
                </a:lnTo>
                <a:cubicBezTo>
                  <a:pt x="4381500" y="1201712"/>
                  <a:pt x="4313212" y="1270000"/>
                  <a:pt x="4229100" y="1270000"/>
                </a:cubicBezTo>
                <a:lnTo>
                  <a:pt x="152400" y="1270000"/>
                </a:lnTo>
                <a:cubicBezTo>
                  <a:pt x="68288" y="1270000"/>
                  <a:pt x="0" y="1201712"/>
                  <a:pt x="0" y="1117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007AFF">
              <a:alpha val="5098"/>
            </a:srgbClr>
          </a:solidFill>
        </p:spPr>
      </p:sp>
      <p:sp>
        <p:nvSpPr>
          <p:cNvPr id="30" name="Text 28"/>
          <p:cNvSpPr/>
          <p:nvPr/>
        </p:nvSpPr>
        <p:spPr>
          <a:xfrm>
            <a:off x="6086475" y="2970783"/>
            <a:ext cx="4165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Договоры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086475" y="3275583"/>
            <a:ext cx="42291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62,5</a:t>
            </a:r>
            <a:r>
              <a:rPr lang="ru-RU" altLang="en-US" sz="24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-64,5</a:t>
            </a:r>
            <a:r>
              <a:rPr lang="en-US" sz="24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млн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6086475" y="3681983"/>
            <a:ext cx="4165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▲ +1</a:t>
            </a:r>
            <a:r>
              <a:rPr lang="ru-RU" altLang="en-US" sz="1400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5-20</a:t>
            </a:r>
            <a:r>
              <a:rPr lang="en-US" sz="1400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%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5934075" y="4240783"/>
            <a:ext cx="4381500" cy="1270000"/>
          </a:xfrm>
          <a:custGeom>
            <a:avLst/>
            <a:gdLst/>
            <a:ahLst/>
            <a:cxnLst/>
            <a:rect l="l" t="t" r="r" b="b"/>
            <a:pathLst>
              <a:path w="4381500" h="1270000">
                <a:moveTo>
                  <a:pt x="152400" y="0"/>
                </a:moveTo>
                <a:lnTo>
                  <a:pt x="4229100" y="0"/>
                </a:lnTo>
                <a:cubicBezTo>
                  <a:pt x="4313212" y="0"/>
                  <a:pt x="4381500" y="68288"/>
                  <a:pt x="4381500" y="152400"/>
                </a:cubicBezTo>
                <a:lnTo>
                  <a:pt x="4381500" y="1117600"/>
                </a:lnTo>
                <a:cubicBezTo>
                  <a:pt x="4381500" y="1201712"/>
                  <a:pt x="4313212" y="1270000"/>
                  <a:pt x="4229100" y="1270000"/>
                </a:cubicBezTo>
                <a:lnTo>
                  <a:pt x="152400" y="1270000"/>
                </a:lnTo>
                <a:cubicBezTo>
                  <a:pt x="68288" y="1270000"/>
                  <a:pt x="0" y="1201712"/>
                  <a:pt x="0" y="1117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007AFF">
              <a:alpha val="5098"/>
            </a:srgbClr>
          </a:solidFill>
        </p:spPr>
      </p:sp>
      <p:sp>
        <p:nvSpPr>
          <p:cNvPr id="34" name="Text 32"/>
          <p:cNvSpPr/>
          <p:nvPr/>
        </p:nvSpPr>
        <p:spPr>
          <a:xfrm>
            <a:off x="6086475" y="4393183"/>
            <a:ext cx="4165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Премии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086475" y="4697983"/>
            <a:ext cx="42291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</a:t>
            </a:r>
            <a:r>
              <a:rPr lang="ru-RU" altLang="en-US" sz="24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78</a:t>
            </a:r>
            <a:r>
              <a:rPr lang="ru-RU" sz="24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- </a:t>
            </a:r>
            <a:r>
              <a:rPr lang="en-US" sz="24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39</a:t>
            </a:r>
            <a:r>
              <a:rPr lang="ru-RU" altLang="en-US" sz="24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</a:t>
            </a:r>
            <a:r>
              <a:rPr lang="en-US" sz="24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млрд ₽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086475" y="5104383"/>
            <a:ext cx="4165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▲ +</a:t>
            </a:r>
            <a:r>
              <a:rPr lang="ru-RU" altLang="en-US" sz="1400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15-20</a:t>
            </a:r>
            <a:r>
              <a:rPr lang="en-US" sz="1400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%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5934075" y="5663183"/>
            <a:ext cx="4381500" cy="1270000"/>
          </a:xfrm>
          <a:custGeom>
            <a:avLst/>
            <a:gdLst/>
            <a:ahLst/>
            <a:cxnLst/>
            <a:rect l="l" t="t" r="r" b="b"/>
            <a:pathLst>
              <a:path w="4381500" h="1270000">
                <a:moveTo>
                  <a:pt x="152400" y="0"/>
                </a:moveTo>
                <a:lnTo>
                  <a:pt x="4229100" y="0"/>
                </a:lnTo>
                <a:cubicBezTo>
                  <a:pt x="4313212" y="0"/>
                  <a:pt x="4381500" y="68288"/>
                  <a:pt x="4381500" y="152400"/>
                </a:cubicBezTo>
                <a:lnTo>
                  <a:pt x="4381500" y="1117600"/>
                </a:lnTo>
                <a:cubicBezTo>
                  <a:pt x="4381500" y="1201712"/>
                  <a:pt x="4313212" y="1270000"/>
                  <a:pt x="4229100" y="1270000"/>
                </a:cubicBezTo>
                <a:lnTo>
                  <a:pt x="152400" y="1270000"/>
                </a:lnTo>
                <a:cubicBezTo>
                  <a:pt x="68288" y="1270000"/>
                  <a:pt x="0" y="1201712"/>
                  <a:pt x="0" y="1117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007AFF">
              <a:alpha val="5098"/>
            </a:srgbClr>
          </a:solidFill>
        </p:spPr>
      </p:sp>
      <p:sp>
        <p:nvSpPr>
          <p:cNvPr id="38" name="Text 36"/>
          <p:cNvSpPr/>
          <p:nvPr/>
        </p:nvSpPr>
        <p:spPr>
          <a:xfrm>
            <a:off x="6086475" y="5815583"/>
            <a:ext cx="4165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Средняя премия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086475" y="6120383"/>
            <a:ext cx="42291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6</a:t>
            </a:r>
            <a:r>
              <a:rPr lang="ru-RU" altLang="en-US" sz="24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050-</a:t>
            </a:r>
            <a:r>
              <a:rPr lang="en-US" sz="24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r>
              <a:rPr lang="ru-RU" altLang="en-US" sz="24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6120</a:t>
            </a:r>
            <a:r>
              <a:rPr lang="en-US" sz="24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₽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086475" y="6526783"/>
            <a:ext cx="4165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▲ +5%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5934075" y="7142479"/>
            <a:ext cx="4381500" cy="12192"/>
          </a:xfrm>
          <a:custGeom>
            <a:avLst/>
            <a:gdLst/>
            <a:ahLst/>
            <a:cxnLst/>
            <a:rect l="l" t="t" r="r" b="b"/>
            <a:pathLst>
              <a:path w="4381500" h="12192">
                <a:moveTo>
                  <a:pt x="0" y="0"/>
                </a:moveTo>
                <a:lnTo>
                  <a:pt x="4381500" y="0"/>
                </a:lnTo>
                <a:lnTo>
                  <a:pt x="4381500" y="12192"/>
                </a:lnTo>
                <a:lnTo>
                  <a:pt x="0" y="12192"/>
                </a:lnTo>
                <a:lnTo>
                  <a:pt x="0" y="0"/>
                </a:lnTo>
                <a:close/>
              </a:path>
            </a:pathLst>
          </a:custGeom>
          <a:solidFill>
            <a:srgbClr val="E5E5EA"/>
          </a:solidFill>
        </p:spPr>
      </p:sp>
      <p:sp>
        <p:nvSpPr>
          <p:cNvPr id="42" name="Text 40"/>
          <p:cNvSpPr/>
          <p:nvPr/>
        </p:nvSpPr>
        <p:spPr>
          <a:xfrm>
            <a:off x="5934075" y="7351775"/>
            <a:ext cx="44704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Условия: </a:t>
            </a:r>
            <a:r>
              <a:rPr lang="ru-RU" alt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изменения геополитической и внешнеэеономической ситуации и</a:t>
            </a:r>
            <a:r>
              <a:rPr lang="ru-RU" alt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ускоренная отмена санкций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10815637" y="1739392"/>
            <a:ext cx="4913884" cy="6387084"/>
          </a:xfrm>
          <a:custGeom>
            <a:avLst/>
            <a:gdLst/>
            <a:ahLst/>
            <a:cxnLst/>
            <a:rect l="l" t="t" r="r" b="b"/>
            <a:pathLst>
              <a:path w="4913884" h="6387084">
                <a:moveTo>
                  <a:pt x="304808" y="0"/>
                </a:moveTo>
                <a:lnTo>
                  <a:pt x="4609076" y="0"/>
                </a:lnTo>
                <a:cubicBezTo>
                  <a:pt x="4777417" y="0"/>
                  <a:pt x="4913884" y="136467"/>
                  <a:pt x="4913884" y="304808"/>
                </a:cubicBezTo>
                <a:lnTo>
                  <a:pt x="4913884" y="6082276"/>
                </a:lnTo>
                <a:cubicBezTo>
                  <a:pt x="4913884" y="6250617"/>
                  <a:pt x="4777417" y="6387084"/>
                  <a:pt x="4609076" y="6387084"/>
                </a:cubicBezTo>
                <a:lnTo>
                  <a:pt x="304808" y="6387084"/>
                </a:lnTo>
                <a:cubicBezTo>
                  <a:pt x="136467" y="6387084"/>
                  <a:pt x="0" y="6250617"/>
                  <a:pt x="0" y="6082276"/>
                </a:cubicBezTo>
                <a:lnTo>
                  <a:pt x="0" y="304808"/>
                </a:lnTo>
                <a:cubicBezTo>
                  <a:pt x="0" y="136580"/>
                  <a:pt x="136580" y="0"/>
                  <a:pt x="304808" y="0"/>
                </a:cubicBezTo>
                <a:close/>
              </a:path>
            </a:pathLst>
          </a:custGeom>
          <a:solidFill>
            <a:srgbClr val="FFFFFF"/>
          </a:solidFill>
          <a:ln w="24384">
            <a:solidFill>
              <a:srgbClr val="FF3B30"/>
            </a:solidFill>
            <a:prstDash val="solid"/>
          </a:ln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44" name="Shape 42"/>
          <p:cNvSpPr/>
          <p:nvPr/>
        </p:nvSpPr>
        <p:spPr>
          <a:xfrm>
            <a:off x="11081829" y="2005583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203198" y="0"/>
                </a:moveTo>
                <a:lnTo>
                  <a:pt x="406402" y="0"/>
                </a:lnTo>
                <a:cubicBezTo>
                  <a:pt x="518550" y="0"/>
                  <a:pt x="609600" y="91050"/>
                  <a:pt x="609600" y="203198"/>
                </a:cubicBezTo>
                <a:lnTo>
                  <a:pt x="609600" y="406402"/>
                </a:lnTo>
                <a:cubicBezTo>
                  <a:pt x="609600" y="518625"/>
                  <a:pt x="518625" y="609600"/>
                  <a:pt x="406402" y="609600"/>
                </a:cubicBezTo>
                <a:lnTo>
                  <a:pt x="203198" y="609600"/>
                </a:lnTo>
                <a:cubicBezTo>
                  <a:pt x="91050" y="609600"/>
                  <a:pt x="0" y="518550"/>
                  <a:pt x="0" y="406402"/>
                </a:cubicBezTo>
                <a:lnTo>
                  <a:pt x="0" y="203198"/>
                </a:lnTo>
                <a:cubicBezTo>
                  <a:pt x="0" y="91050"/>
                  <a:pt x="91050" y="0"/>
                  <a:pt x="203198" y="0"/>
                </a:cubicBezTo>
                <a:close/>
              </a:path>
            </a:pathLst>
          </a:custGeom>
          <a:solidFill>
            <a:srgbClr val="FF3B30"/>
          </a:solidFill>
        </p:spPr>
      </p:sp>
      <p:sp>
        <p:nvSpPr>
          <p:cNvPr id="45" name="Shape 43"/>
          <p:cNvSpPr/>
          <p:nvPr/>
        </p:nvSpPr>
        <p:spPr>
          <a:xfrm>
            <a:off x="11234229" y="2157983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cubicBezTo>
                  <a:pt x="161151" y="0"/>
                  <a:pt x="169188" y="4822"/>
                  <a:pt x="173355" y="12502"/>
                </a:cubicBezTo>
                <a:lnTo>
                  <a:pt x="301943" y="250627"/>
                </a:lnTo>
                <a:cubicBezTo>
                  <a:pt x="305931" y="258008"/>
                  <a:pt x="305753" y="266938"/>
                  <a:pt x="301466" y="274141"/>
                </a:cubicBezTo>
                <a:cubicBezTo>
                  <a:pt x="297180" y="281345"/>
                  <a:pt x="289381" y="285750"/>
                  <a:pt x="280987" y="285750"/>
                </a:cubicBezTo>
                <a:lnTo>
                  <a:pt x="23813" y="285750"/>
                </a:lnTo>
                <a:cubicBezTo>
                  <a:pt x="15419" y="285750"/>
                  <a:pt x="7680" y="281345"/>
                  <a:pt x="3334" y="274141"/>
                </a:cubicBezTo>
                <a:cubicBezTo>
                  <a:pt x="-1012" y="266938"/>
                  <a:pt x="-1131" y="258008"/>
                  <a:pt x="2858" y="250627"/>
                </a:cubicBezTo>
                <a:lnTo>
                  <a:pt x="131445" y="12502"/>
                </a:lnTo>
                <a:cubicBezTo>
                  <a:pt x="135612" y="4822"/>
                  <a:pt x="143649" y="0"/>
                  <a:pt x="152400" y="0"/>
                </a:cubicBezTo>
                <a:close/>
                <a:moveTo>
                  <a:pt x="152400" y="100013"/>
                </a:moveTo>
                <a:cubicBezTo>
                  <a:pt x="144482" y="100013"/>
                  <a:pt x="138113" y="106382"/>
                  <a:pt x="138113" y="114300"/>
                </a:cubicBezTo>
                <a:lnTo>
                  <a:pt x="138113" y="180975"/>
                </a:lnTo>
                <a:cubicBezTo>
                  <a:pt x="138113" y="188893"/>
                  <a:pt x="144482" y="195263"/>
                  <a:pt x="152400" y="195263"/>
                </a:cubicBezTo>
                <a:cubicBezTo>
                  <a:pt x="160318" y="195263"/>
                  <a:pt x="166688" y="188893"/>
                  <a:pt x="166688" y="180975"/>
                </a:cubicBezTo>
                <a:lnTo>
                  <a:pt x="166688" y="114300"/>
                </a:lnTo>
                <a:cubicBezTo>
                  <a:pt x="166688" y="106382"/>
                  <a:pt x="160318" y="100013"/>
                  <a:pt x="152400" y="100013"/>
                </a:cubicBezTo>
                <a:close/>
                <a:moveTo>
                  <a:pt x="168295" y="228600"/>
                </a:moveTo>
                <a:cubicBezTo>
                  <a:pt x="168656" y="222700"/>
                  <a:pt x="165714" y="217087"/>
                  <a:pt x="160656" y="214027"/>
                </a:cubicBezTo>
                <a:cubicBezTo>
                  <a:pt x="155599" y="210968"/>
                  <a:pt x="149261" y="210968"/>
                  <a:pt x="144203" y="214027"/>
                </a:cubicBezTo>
                <a:cubicBezTo>
                  <a:pt x="139145" y="217087"/>
                  <a:pt x="136203" y="222700"/>
                  <a:pt x="136565" y="228600"/>
                </a:cubicBezTo>
                <a:cubicBezTo>
                  <a:pt x="136203" y="234500"/>
                  <a:pt x="139145" y="240113"/>
                  <a:pt x="144203" y="243173"/>
                </a:cubicBezTo>
                <a:cubicBezTo>
                  <a:pt x="149261" y="246232"/>
                  <a:pt x="155599" y="246232"/>
                  <a:pt x="160656" y="243173"/>
                </a:cubicBezTo>
                <a:cubicBezTo>
                  <a:pt x="165714" y="240113"/>
                  <a:pt x="168656" y="234500"/>
                  <a:pt x="168295" y="228600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46" name="Text 44"/>
          <p:cNvSpPr/>
          <p:nvPr/>
        </p:nvSpPr>
        <p:spPr>
          <a:xfrm>
            <a:off x="11843829" y="2005583"/>
            <a:ext cx="15240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Дефолтный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11843829" y="2361183"/>
            <a:ext cx="14859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Вероятность 5%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11081829" y="2818383"/>
            <a:ext cx="4381500" cy="1270000"/>
          </a:xfrm>
          <a:custGeom>
            <a:avLst/>
            <a:gdLst/>
            <a:ahLst/>
            <a:cxnLst/>
            <a:rect l="l" t="t" r="r" b="b"/>
            <a:pathLst>
              <a:path w="4381500" h="1270000">
                <a:moveTo>
                  <a:pt x="152400" y="0"/>
                </a:moveTo>
                <a:lnTo>
                  <a:pt x="4229100" y="0"/>
                </a:lnTo>
                <a:cubicBezTo>
                  <a:pt x="4313212" y="0"/>
                  <a:pt x="4381500" y="68288"/>
                  <a:pt x="4381500" y="152400"/>
                </a:cubicBezTo>
                <a:lnTo>
                  <a:pt x="4381500" y="1117600"/>
                </a:lnTo>
                <a:cubicBezTo>
                  <a:pt x="4381500" y="1201712"/>
                  <a:pt x="4313212" y="1270000"/>
                  <a:pt x="4229100" y="1270000"/>
                </a:cubicBezTo>
                <a:lnTo>
                  <a:pt x="152400" y="1270000"/>
                </a:lnTo>
                <a:cubicBezTo>
                  <a:pt x="68288" y="1270000"/>
                  <a:pt x="0" y="1201712"/>
                  <a:pt x="0" y="1117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3B30">
              <a:alpha val="5098"/>
            </a:srgbClr>
          </a:solidFill>
        </p:spPr>
      </p:sp>
      <p:sp>
        <p:nvSpPr>
          <p:cNvPr id="49" name="Text 47"/>
          <p:cNvSpPr/>
          <p:nvPr/>
        </p:nvSpPr>
        <p:spPr>
          <a:xfrm>
            <a:off x="11234229" y="2970783"/>
            <a:ext cx="4165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Договоры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11234229" y="3275583"/>
            <a:ext cx="42291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</a:t>
            </a:r>
            <a:r>
              <a:rPr lang="ru-RU" altLang="en-US" sz="2400" b="1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5-57</a:t>
            </a:r>
            <a:r>
              <a:rPr lang="en-US" sz="2400" b="1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млн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11234229" y="3681983"/>
            <a:ext cx="4165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▲ +</a:t>
            </a:r>
            <a:r>
              <a:rPr lang="ru-RU" altLang="en-US" sz="1400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2-5</a:t>
            </a:r>
            <a:r>
              <a:rPr lang="en-US" sz="1400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%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11081829" y="4240783"/>
            <a:ext cx="4381500" cy="1270000"/>
          </a:xfrm>
          <a:custGeom>
            <a:avLst/>
            <a:gdLst/>
            <a:ahLst/>
            <a:cxnLst/>
            <a:rect l="l" t="t" r="r" b="b"/>
            <a:pathLst>
              <a:path w="4381500" h="1270000">
                <a:moveTo>
                  <a:pt x="152400" y="0"/>
                </a:moveTo>
                <a:lnTo>
                  <a:pt x="4229100" y="0"/>
                </a:lnTo>
                <a:cubicBezTo>
                  <a:pt x="4313212" y="0"/>
                  <a:pt x="4381500" y="68288"/>
                  <a:pt x="4381500" y="152400"/>
                </a:cubicBezTo>
                <a:lnTo>
                  <a:pt x="4381500" y="1117600"/>
                </a:lnTo>
                <a:cubicBezTo>
                  <a:pt x="4381500" y="1201712"/>
                  <a:pt x="4313212" y="1270000"/>
                  <a:pt x="4229100" y="1270000"/>
                </a:cubicBezTo>
                <a:lnTo>
                  <a:pt x="152400" y="1270000"/>
                </a:lnTo>
                <a:cubicBezTo>
                  <a:pt x="68288" y="1270000"/>
                  <a:pt x="0" y="1201712"/>
                  <a:pt x="0" y="1117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3B30">
              <a:alpha val="5098"/>
            </a:srgbClr>
          </a:solidFill>
        </p:spPr>
      </p:sp>
      <p:sp>
        <p:nvSpPr>
          <p:cNvPr id="53" name="Text 51"/>
          <p:cNvSpPr/>
          <p:nvPr/>
        </p:nvSpPr>
        <p:spPr>
          <a:xfrm>
            <a:off x="11234229" y="4393183"/>
            <a:ext cx="4165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Премии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11234229" y="4697983"/>
            <a:ext cx="42291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ru-RU" altLang="en-US" sz="2400" b="1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273-</a:t>
            </a:r>
            <a:r>
              <a:rPr lang="en-US" sz="2400" b="1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296 млрд ₽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11234229" y="5104383"/>
            <a:ext cx="4165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▼ -10%</a:t>
            </a:r>
            <a:r>
              <a:rPr lang="ru-RU" altLang="en-US" sz="1400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-18%</a:t>
            </a:r>
            <a:endParaRPr lang="ru-RU" altLang="en-US" sz="1400" dirty="0">
              <a:solidFill>
                <a:srgbClr val="FF3B30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6" name="Shape 54"/>
          <p:cNvSpPr/>
          <p:nvPr/>
        </p:nvSpPr>
        <p:spPr>
          <a:xfrm>
            <a:off x="11081829" y="5663183"/>
            <a:ext cx="4381500" cy="1270000"/>
          </a:xfrm>
          <a:custGeom>
            <a:avLst/>
            <a:gdLst/>
            <a:ahLst/>
            <a:cxnLst/>
            <a:rect l="l" t="t" r="r" b="b"/>
            <a:pathLst>
              <a:path w="4381500" h="1270000">
                <a:moveTo>
                  <a:pt x="152400" y="0"/>
                </a:moveTo>
                <a:lnTo>
                  <a:pt x="4229100" y="0"/>
                </a:lnTo>
                <a:cubicBezTo>
                  <a:pt x="4313212" y="0"/>
                  <a:pt x="4381500" y="68288"/>
                  <a:pt x="4381500" y="152400"/>
                </a:cubicBezTo>
                <a:lnTo>
                  <a:pt x="4381500" y="1117600"/>
                </a:lnTo>
                <a:cubicBezTo>
                  <a:pt x="4381500" y="1201712"/>
                  <a:pt x="4313212" y="1270000"/>
                  <a:pt x="4229100" y="1270000"/>
                </a:cubicBezTo>
                <a:lnTo>
                  <a:pt x="152400" y="1270000"/>
                </a:lnTo>
                <a:cubicBezTo>
                  <a:pt x="68288" y="1270000"/>
                  <a:pt x="0" y="1201712"/>
                  <a:pt x="0" y="1117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3B30">
              <a:alpha val="5098"/>
            </a:srgbClr>
          </a:solidFill>
        </p:spPr>
      </p:sp>
      <p:sp>
        <p:nvSpPr>
          <p:cNvPr id="57" name="Text 55"/>
          <p:cNvSpPr/>
          <p:nvPr/>
        </p:nvSpPr>
        <p:spPr>
          <a:xfrm>
            <a:off x="11234229" y="5815583"/>
            <a:ext cx="4165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Средняя премия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11234229" y="6120383"/>
            <a:ext cx="42291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4 96</a:t>
            </a:r>
            <a:r>
              <a:rPr lang="ru-RU" altLang="en-US" sz="2400" b="1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</a:t>
            </a:r>
            <a:r>
              <a:rPr lang="en-US" sz="2400" b="1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r>
              <a:rPr lang="ru-RU" altLang="en-US" sz="2400" b="1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- 5200</a:t>
            </a:r>
            <a:r>
              <a:rPr lang="en-US" sz="2400" b="1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₽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11234229" y="6526783"/>
            <a:ext cx="4165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▼ -18%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11081829" y="7142479"/>
            <a:ext cx="4381500" cy="12192"/>
          </a:xfrm>
          <a:custGeom>
            <a:avLst/>
            <a:gdLst/>
            <a:ahLst/>
            <a:cxnLst/>
            <a:rect l="l" t="t" r="r" b="b"/>
            <a:pathLst>
              <a:path w="4381500" h="12192">
                <a:moveTo>
                  <a:pt x="0" y="0"/>
                </a:moveTo>
                <a:lnTo>
                  <a:pt x="4381500" y="0"/>
                </a:lnTo>
                <a:lnTo>
                  <a:pt x="4381500" y="12192"/>
                </a:lnTo>
                <a:lnTo>
                  <a:pt x="0" y="12192"/>
                </a:lnTo>
                <a:lnTo>
                  <a:pt x="0" y="0"/>
                </a:lnTo>
                <a:close/>
              </a:path>
            </a:pathLst>
          </a:custGeom>
          <a:solidFill>
            <a:srgbClr val="E5E5EA"/>
          </a:solidFill>
        </p:spPr>
      </p:sp>
      <p:sp>
        <p:nvSpPr>
          <p:cNvPr id="61" name="Text 59"/>
          <p:cNvSpPr/>
          <p:nvPr/>
        </p:nvSpPr>
        <p:spPr>
          <a:xfrm>
            <a:off x="11081829" y="7351775"/>
            <a:ext cx="44704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Условия: мировой кризис, эскалация</a:t>
            </a:r>
            <a:r>
              <a:rPr lang="ru-RU" alt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военных конфликтов</a:t>
            </a: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, обвал финансовых рынков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508000" y="8341358"/>
            <a:ext cx="15240000" cy="2184400"/>
          </a:xfrm>
          <a:custGeom>
            <a:avLst/>
            <a:gdLst/>
            <a:ahLst/>
            <a:cxnLst/>
            <a:rect l="l" t="t" r="r" b="b"/>
            <a:pathLst>
              <a:path w="15240000" h="2184400">
                <a:moveTo>
                  <a:pt x="304789" y="0"/>
                </a:moveTo>
                <a:lnTo>
                  <a:pt x="14935211" y="0"/>
                </a:lnTo>
                <a:cubicBezTo>
                  <a:pt x="15103541" y="0"/>
                  <a:pt x="15240000" y="136459"/>
                  <a:pt x="15240000" y="304789"/>
                </a:cubicBezTo>
                <a:lnTo>
                  <a:pt x="15240000" y="1879611"/>
                </a:lnTo>
                <a:cubicBezTo>
                  <a:pt x="15240000" y="2047941"/>
                  <a:pt x="15103541" y="2184400"/>
                  <a:pt x="14935211" y="2184400"/>
                </a:cubicBezTo>
                <a:lnTo>
                  <a:pt x="304789" y="2184400"/>
                </a:lnTo>
                <a:cubicBezTo>
                  <a:pt x="136459" y="2184400"/>
                  <a:pt x="0" y="2047941"/>
                  <a:pt x="0" y="1879611"/>
                </a:cubicBezTo>
                <a:lnTo>
                  <a:pt x="0" y="304789"/>
                </a:lnTo>
                <a:cubicBezTo>
                  <a:pt x="0" y="136572"/>
                  <a:pt x="136572" y="0"/>
                  <a:pt x="304789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3" name="Text 61"/>
          <p:cNvSpPr/>
          <p:nvPr/>
        </p:nvSpPr>
        <p:spPr>
          <a:xfrm>
            <a:off x="762000" y="8595358"/>
            <a:ext cx="148590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Ключевые драйверы развития рынка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762000" y="915415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52400" y="0"/>
                </a:moveTo>
                <a:lnTo>
                  <a:pt x="355600" y="0"/>
                </a:lnTo>
                <a:cubicBezTo>
                  <a:pt x="439712" y="0"/>
                  <a:pt x="508000" y="68288"/>
                  <a:pt x="508000" y="152400"/>
                </a:cubicBezTo>
                <a:lnTo>
                  <a:pt x="508000" y="355600"/>
                </a:lnTo>
                <a:cubicBezTo>
                  <a:pt x="508000" y="439712"/>
                  <a:pt x="439712" y="508000"/>
                  <a:pt x="355600" y="508000"/>
                </a:cubicBezTo>
                <a:lnTo>
                  <a:pt x="152400" y="508000"/>
                </a:lnTo>
                <a:cubicBezTo>
                  <a:pt x="68288" y="508000"/>
                  <a:pt x="0" y="439712"/>
                  <a:pt x="0" y="35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007AFF">
              <a:alpha val="10196"/>
            </a:srgbClr>
          </a:solidFill>
        </p:spPr>
      </p:sp>
      <p:sp>
        <p:nvSpPr>
          <p:cNvPr id="65" name="Shape 63"/>
          <p:cNvSpPr/>
          <p:nvPr/>
        </p:nvSpPr>
        <p:spPr>
          <a:xfrm>
            <a:off x="914400" y="9306558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76200" y="0"/>
                </a:moveTo>
                <a:cubicBezTo>
                  <a:pt x="69175" y="0"/>
                  <a:pt x="63500" y="5675"/>
                  <a:pt x="63500" y="12700"/>
                </a:cubicBezTo>
                <a:lnTo>
                  <a:pt x="63500" y="25400"/>
                </a:lnTo>
                <a:lnTo>
                  <a:pt x="59968" y="25400"/>
                </a:lnTo>
                <a:cubicBezTo>
                  <a:pt x="43299" y="25400"/>
                  <a:pt x="28575" y="36235"/>
                  <a:pt x="23614" y="52149"/>
                </a:cubicBezTo>
                <a:lnTo>
                  <a:pt x="14486" y="81320"/>
                </a:lnTo>
                <a:cubicBezTo>
                  <a:pt x="5755" y="86955"/>
                  <a:pt x="0" y="96798"/>
                  <a:pt x="0" y="107950"/>
                </a:cubicBezTo>
                <a:lnTo>
                  <a:pt x="0" y="177800"/>
                </a:lnTo>
                <a:cubicBezTo>
                  <a:pt x="0" y="184825"/>
                  <a:pt x="5675" y="190500"/>
                  <a:pt x="12700" y="190500"/>
                </a:cubicBezTo>
                <a:lnTo>
                  <a:pt x="25400" y="190500"/>
                </a:lnTo>
                <a:cubicBezTo>
                  <a:pt x="32425" y="190500"/>
                  <a:pt x="38100" y="184825"/>
                  <a:pt x="38100" y="177800"/>
                </a:cubicBezTo>
                <a:lnTo>
                  <a:pt x="38100" y="165100"/>
                </a:lnTo>
                <a:lnTo>
                  <a:pt x="165100" y="165100"/>
                </a:lnTo>
                <a:lnTo>
                  <a:pt x="165100" y="177800"/>
                </a:lnTo>
                <a:cubicBezTo>
                  <a:pt x="165100" y="184825"/>
                  <a:pt x="170775" y="190500"/>
                  <a:pt x="177800" y="190500"/>
                </a:cubicBezTo>
                <a:lnTo>
                  <a:pt x="190500" y="190500"/>
                </a:lnTo>
                <a:cubicBezTo>
                  <a:pt x="197525" y="190500"/>
                  <a:pt x="203200" y="184825"/>
                  <a:pt x="203200" y="177800"/>
                </a:cubicBezTo>
                <a:lnTo>
                  <a:pt x="203200" y="107950"/>
                </a:lnTo>
                <a:cubicBezTo>
                  <a:pt x="203200" y="96798"/>
                  <a:pt x="197445" y="86955"/>
                  <a:pt x="188754" y="81320"/>
                </a:cubicBezTo>
                <a:lnTo>
                  <a:pt x="179626" y="52149"/>
                </a:lnTo>
                <a:cubicBezTo>
                  <a:pt x="174665" y="36235"/>
                  <a:pt x="159901" y="25400"/>
                  <a:pt x="143232" y="25400"/>
                </a:cubicBezTo>
                <a:lnTo>
                  <a:pt x="139700" y="25400"/>
                </a:lnTo>
                <a:lnTo>
                  <a:pt x="139700" y="12700"/>
                </a:lnTo>
                <a:cubicBezTo>
                  <a:pt x="139700" y="5675"/>
                  <a:pt x="134025" y="0"/>
                  <a:pt x="127000" y="0"/>
                </a:cubicBezTo>
                <a:lnTo>
                  <a:pt x="76200" y="0"/>
                </a:lnTo>
                <a:close/>
                <a:moveTo>
                  <a:pt x="59968" y="50800"/>
                </a:moveTo>
                <a:lnTo>
                  <a:pt x="143272" y="50800"/>
                </a:lnTo>
                <a:cubicBezTo>
                  <a:pt x="148828" y="50800"/>
                  <a:pt x="153749" y="54412"/>
                  <a:pt x="155377" y="59730"/>
                </a:cubicBezTo>
                <a:lnTo>
                  <a:pt x="160536" y="76200"/>
                </a:lnTo>
                <a:lnTo>
                  <a:pt x="42704" y="76200"/>
                </a:lnTo>
                <a:lnTo>
                  <a:pt x="47863" y="59730"/>
                </a:lnTo>
                <a:cubicBezTo>
                  <a:pt x="49530" y="54412"/>
                  <a:pt x="54412" y="50800"/>
                  <a:pt x="59968" y="50800"/>
                </a:cubicBezTo>
                <a:close/>
                <a:moveTo>
                  <a:pt x="38100" y="107950"/>
                </a:moveTo>
                <a:cubicBezTo>
                  <a:pt x="45109" y="107950"/>
                  <a:pt x="50800" y="113641"/>
                  <a:pt x="50800" y="120650"/>
                </a:cubicBezTo>
                <a:cubicBezTo>
                  <a:pt x="50800" y="127659"/>
                  <a:pt x="45109" y="133350"/>
                  <a:pt x="38100" y="133350"/>
                </a:cubicBezTo>
                <a:cubicBezTo>
                  <a:pt x="31091" y="133350"/>
                  <a:pt x="25400" y="127659"/>
                  <a:pt x="25400" y="120650"/>
                </a:cubicBezTo>
                <a:cubicBezTo>
                  <a:pt x="25400" y="113641"/>
                  <a:pt x="31091" y="107950"/>
                  <a:pt x="38100" y="107950"/>
                </a:cubicBezTo>
                <a:close/>
                <a:moveTo>
                  <a:pt x="152400" y="120650"/>
                </a:moveTo>
                <a:cubicBezTo>
                  <a:pt x="152400" y="113641"/>
                  <a:pt x="158091" y="107950"/>
                  <a:pt x="165100" y="107950"/>
                </a:cubicBezTo>
                <a:cubicBezTo>
                  <a:pt x="172109" y="107950"/>
                  <a:pt x="177800" y="113641"/>
                  <a:pt x="177800" y="120650"/>
                </a:cubicBezTo>
                <a:cubicBezTo>
                  <a:pt x="177800" y="127659"/>
                  <a:pt x="172109" y="133350"/>
                  <a:pt x="165100" y="133350"/>
                </a:cubicBezTo>
                <a:cubicBezTo>
                  <a:pt x="158091" y="133350"/>
                  <a:pt x="152400" y="127659"/>
                  <a:pt x="152400" y="120650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66" name="Text 64"/>
          <p:cNvSpPr/>
          <p:nvPr/>
        </p:nvSpPr>
        <p:spPr>
          <a:xfrm>
            <a:off x="1422400" y="9154158"/>
            <a:ext cx="2971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Регулирование такси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1422400" y="9509758"/>
            <a:ext cx="2959100" cy="762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Выход из серой зоны, автоматизированные проверки полисов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4495800" y="915415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52400" y="0"/>
                </a:moveTo>
                <a:lnTo>
                  <a:pt x="355600" y="0"/>
                </a:lnTo>
                <a:cubicBezTo>
                  <a:pt x="439712" y="0"/>
                  <a:pt x="508000" y="68288"/>
                  <a:pt x="508000" y="152400"/>
                </a:cubicBezTo>
                <a:lnTo>
                  <a:pt x="508000" y="355600"/>
                </a:lnTo>
                <a:cubicBezTo>
                  <a:pt x="508000" y="439712"/>
                  <a:pt x="439712" y="508000"/>
                  <a:pt x="355600" y="508000"/>
                </a:cubicBezTo>
                <a:lnTo>
                  <a:pt x="152400" y="508000"/>
                </a:lnTo>
                <a:cubicBezTo>
                  <a:pt x="68288" y="508000"/>
                  <a:pt x="0" y="439712"/>
                  <a:pt x="0" y="35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9500">
              <a:alpha val="10196"/>
            </a:srgbClr>
          </a:solidFill>
        </p:spPr>
      </p:sp>
      <p:sp>
        <p:nvSpPr>
          <p:cNvPr id="69" name="Shape 67"/>
          <p:cNvSpPr/>
          <p:nvPr/>
        </p:nvSpPr>
        <p:spPr>
          <a:xfrm>
            <a:off x="4660900" y="9306558"/>
            <a:ext cx="177800" cy="203200"/>
          </a:xfrm>
          <a:custGeom>
            <a:avLst/>
            <a:gdLst/>
            <a:ahLst/>
            <a:cxnLst/>
            <a:rect l="l" t="t" r="r" b="b"/>
            <a:pathLst>
              <a:path w="177800" h="203200">
                <a:moveTo>
                  <a:pt x="76200" y="50800"/>
                </a:moveTo>
                <a:cubicBezTo>
                  <a:pt x="76200" y="29772"/>
                  <a:pt x="59128" y="12700"/>
                  <a:pt x="38100" y="12700"/>
                </a:cubicBezTo>
                <a:cubicBezTo>
                  <a:pt x="17072" y="12700"/>
                  <a:pt x="0" y="29772"/>
                  <a:pt x="0" y="50800"/>
                </a:cubicBezTo>
                <a:cubicBezTo>
                  <a:pt x="0" y="71828"/>
                  <a:pt x="17072" y="88900"/>
                  <a:pt x="38100" y="88900"/>
                </a:cubicBezTo>
                <a:cubicBezTo>
                  <a:pt x="59128" y="88900"/>
                  <a:pt x="76200" y="71828"/>
                  <a:pt x="76200" y="50800"/>
                </a:cubicBezTo>
                <a:close/>
                <a:moveTo>
                  <a:pt x="177800" y="152400"/>
                </a:moveTo>
                <a:cubicBezTo>
                  <a:pt x="177800" y="131372"/>
                  <a:pt x="160728" y="114300"/>
                  <a:pt x="139700" y="114300"/>
                </a:cubicBezTo>
                <a:cubicBezTo>
                  <a:pt x="118672" y="114300"/>
                  <a:pt x="101600" y="131372"/>
                  <a:pt x="101600" y="152400"/>
                </a:cubicBezTo>
                <a:cubicBezTo>
                  <a:pt x="101600" y="173428"/>
                  <a:pt x="118672" y="190500"/>
                  <a:pt x="139700" y="190500"/>
                </a:cubicBezTo>
                <a:cubicBezTo>
                  <a:pt x="160728" y="190500"/>
                  <a:pt x="177800" y="173428"/>
                  <a:pt x="177800" y="152400"/>
                </a:cubicBezTo>
                <a:close/>
                <a:moveTo>
                  <a:pt x="174069" y="34369"/>
                </a:moveTo>
                <a:cubicBezTo>
                  <a:pt x="179030" y="29408"/>
                  <a:pt x="179030" y="21352"/>
                  <a:pt x="174069" y="16391"/>
                </a:cubicBezTo>
                <a:cubicBezTo>
                  <a:pt x="169108" y="11430"/>
                  <a:pt x="161052" y="11430"/>
                  <a:pt x="156091" y="16391"/>
                </a:cubicBezTo>
                <a:lnTo>
                  <a:pt x="3691" y="168791"/>
                </a:lnTo>
                <a:cubicBezTo>
                  <a:pt x="-1270" y="173752"/>
                  <a:pt x="-1270" y="181808"/>
                  <a:pt x="3691" y="186769"/>
                </a:cubicBezTo>
                <a:cubicBezTo>
                  <a:pt x="8652" y="191730"/>
                  <a:pt x="16708" y="191730"/>
                  <a:pt x="21669" y="186769"/>
                </a:cubicBezTo>
                <a:lnTo>
                  <a:pt x="174069" y="34369"/>
                </a:lnTo>
                <a:close/>
              </a:path>
            </a:pathLst>
          </a:custGeom>
          <a:solidFill>
            <a:srgbClr val="FF9500"/>
          </a:solidFill>
        </p:spPr>
      </p:sp>
      <p:sp>
        <p:nvSpPr>
          <p:cNvPr id="70" name="Text 68"/>
          <p:cNvSpPr/>
          <p:nvPr/>
        </p:nvSpPr>
        <p:spPr>
          <a:xfrm>
            <a:off x="5156200" y="9154158"/>
            <a:ext cx="2971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Рост НДС</a:t>
            </a:r>
            <a:endParaRPr lang="en-US" sz="1600" dirty="0"/>
          </a:p>
        </p:txBody>
      </p:sp>
      <p:sp>
        <p:nvSpPr>
          <p:cNvPr id="71" name="Text 69"/>
          <p:cNvSpPr/>
          <p:nvPr/>
        </p:nvSpPr>
        <p:spPr>
          <a:xfrm>
            <a:off x="5156200" y="9509758"/>
            <a:ext cx="29591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Подорожание запасных частей, рост расходов на ремонт</a:t>
            </a:r>
            <a:endParaRPr lang="en-US" sz="1600" dirty="0"/>
          </a:p>
        </p:txBody>
      </p:sp>
      <p:sp>
        <p:nvSpPr>
          <p:cNvPr id="72" name="Shape 70"/>
          <p:cNvSpPr/>
          <p:nvPr/>
        </p:nvSpPr>
        <p:spPr>
          <a:xfrm>
            <a:off x="8229600" y="915415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52400" y="0"/>
                </a:moveTo>
                <a:lnTo>
                  <a:pt x="355600" y="0"/>
                </a:lnTo>
                <a:cubicBezTo>
                  <a:pt x="439712" y="0"/>
                  <a:pt x="508000" y="68288"/>
                  <a:pt x="508000" y="152400"/>
                </a:cubicBezTo>
                <a:lnTo>
                  <a:pt x="508000" y="355600"/>
                </a:lnTo>
                <a:cubicBezTo>
                  <a:pt x="508000" y="439712"/>
                  <a:pt x="439712" y="508000"/>
                  <a:pt x="355600" y="508000"/>
                </a:cubicBezTo>
                <a:lnTo>
                  <a:pt x="152400" y="508000"/>
                </a:lnTo>
                <a:cubicBezTo>
                  <a:pt x="68288" y="508000"/>
                  <a:pt x="0" y="439712"/>
                  <a:pt x="0" y="35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4C759">
              <a:alpha val="10196"/>
            </a:srgbClr>
          </a:solidFill>
        </p:spPr>
      </p:sp>
      <p:sp>
        <p:nvSpPr>
          <p:cNvPr id="73" name="Shape 71"/>
          <p:cNvSpPr/>
          <p:nvPr/>
        </p:nvSpPr>
        <p:spPr>
          <a:xfrm>
            <a:off x="8382000" y="9306558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59174" y="25717"/>
                </a:moveTo>
                <a:lnTo>
                  <a:pt x="55047" y="38100"/>
                </a:lnTo>
                <a:lnTo>
                  <a:pt x="25400" y="38100"/>
                </a:lnTo>
                <a:cubicBezTo>
                  <a:pt x="11390" y="38100"/>
                  <a:pt x="0" y="49490"/>
                  <a:pt x="0" y="63500"/>
                </a:cubicBezTo>
                <a:lnTo>
                  <a:pt x="0" y="165100"/>
                </a:lnTo>
                <a:cubicBezTo>
                  <a:pt x="0" y="179110"/>
                  <a:pt x="11390" y="190500"/>
                  <a:pt x="25400" y="190500"/>
                </a:cubicBezTo>
                <a:lnTo>
                  <a:pt x="177800" y="190500"/>
                </a:lnTo>
                <a:cubicBezTo>
                  <a:pt x="191810" y="190500"/>
                  <a:pt x="203200" y="179110"/>
                  <a:pt x="203200" y="165100"/>
                </a:cubicBezTo>
                <a:lnTo>
                  <a:pt x="203200" y="63500"/>
                </a:lnTo>
                <a:cubicBezTo>
                  <a:pt x="203200" y="49490"/>
                  <a:pt x="191810" y="38100"/>
                  <a:pt x="177800" y="38100"/>
                </a:cubicBezTo>
                <a:lnTo>
                  <a:pt x="148153" y="38100"/>
                </a:lnTo>
                <a:lnTo>
                  <a:pt x="144026" y="25717"/>
                </a:lnTo>
                <a:cubicBezTo>
                  <a:pt x="141446" y="17939"/>
                  <a:pt x="134183" y="12700"/>
                  <a:pt x="125968" y="12700"/>
                </a:cubicBezTo>
                <a:lnTo>
                  <a:pt x="77232" y="12700"/>
                </a:lnTo>
                <a:cubicBezTo>
                  <a:pt x="69017" y="12700"/>
                  <a:pt x="61754" y="17939"/>
                  <a:pt x="59174" y="25717"/>
                </a:cubicBezTo>
                <a:close/>
                <a:moveTo>
                  <a:pt x="101600" y="76200"/>
                </a:moveTo>
                <a:cubicBezTo>
                  <a:pt x="122628" y="76200"/>
                  <a:pt x="139700" y="93272"/>
                  <a:pt x="139700" y="114300"/>
                </a:cubicBezTo>
                <a:cubicBezTo>
                  <a:pt x="139700" y="135328"/>
                  <a:pt x="122628" y="152400"/>
                  <a:pt x="101600" y="152400"/>
                </a:cubicBezTo>
                <a:cubicBezTo>
                  <a:pt x="80572" y="152400"/>
                  <a:pt x="63500" y="135328"/>
                  <a:pt x="63500" y="114300"/>
                </a:cubicBezTo>
                <a:cubicBezTo>
                  <a:pt x="63500" y="93272"/>
                  <a:pt x="80572" y="76200"/>
                  <a:pt x="101600" y="76200"/>
                </a:cubicBezTo>
                <a:close/>
              </a:path>
            </a:pathLst>
          </a:custGeom>
          <a:solidFill>
            <a:srgbClr val="34C759"/>
          </a:solidFill>
        </p:spPr>
      </p:sp>
      <p:sp>
        <p:nvSpPr>
          <p:cNvPr id="74" name="Text 72"/>
          <p:cNvSpPr/>
          <p:nvPr/>
        </p:nvSpPr>
        <p:spPr>
          <a:xfrm>
            <a:off x="8890000" y="9154158"/>
            <a:ext cx="2971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Автоматический контроль</a:t>
            </a:r>
            <a:endParaRPr lang="en-US" sz="1600" dirty="0"/>
          </a:p>
        </p:txBody>
      </p:sp>
      <p:sp>
        <p:nvSpPr>
          <p:cNvPr id="75" name="Text 73"/>
          <p:cNvSpPr/>
          <p:nvPr/>
        </p:nvSpPr>
        <p:spPr>
          <a:xfrm>
            <a:off x="8890000" y="9509758"/>
            <a:ext cx="2959100" cy="762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Выявление незастрахованных ТС с помощью камер (с сентября 2026)</a:t>
            </a:r>
            <a:endParaRPr lang="en-US" sz="1600" dirty="0"/>
          </a:p>
        </p:txBody>
      </p:sp>
      <p:sp>
        <p:nvSpPr>
          <p:cNvPr id="76" name="Shape 74"/>
          <p:cNvSpPr/>
          <p:nvPr/>
        </p:nvSpPr>
        <p:spPr>
          <a:xfrm>
            <a:off x="11963400" y="915415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52400" y="0"/>
                </a:moveTo>
                <a:lnTo>
                  <a:pt x="355600" y="0"/>
                </a:lnTo>
                <a:cubicBezTo>
                  <a:pt x="439712" y="0"/>
                  <a:pt x="508000" y="68288"/>
                  <a:pt x="508000" y="152400"/>
                </a:cubicBezTo>
                <a:lnTo>
                  <a:pt x="508000" y="355600"/>
                </a:lnTo>
                <a:cubicBezTo>
                  <a:pt x="508000" y="439712"/>
                  <a:pt x="439712" y="508000"/>
                  <a:pt x="355600" y="508000"/>
                </a:cubicBezTo>
                <a:lnTo>
                  <a:pt x="152400" y="508000"/>
                </a:lnTo>
                <a:cubicBezTo>
                  <a:pt x="68288" y="508000"/>
                  <a:pt x="0" y="439712"/>
                  <a:pt x="0" y="35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AF52DE">
              <a:alpha val="10196"/>
            </a:srgbClr>
          </a:solidFill>
        </p:spPr>
      </p:sp>
      <p:sp>
        <p:nvSpPr>
          <p:cNvPr id="77" name="Shape 75"/>
          <p:cNvSpPr/>
          <p:nvPr/>
        </p:nvSpPr>
        <p:spPr>
          <a:xfrm>
            <a:off x="12103100" y="9306558"/>
            <a:ext cx="228600" cy="203200"/>
          </a:xfrm>
          <a:custGeom>
            <a:avLst/>
            <a:gdLst/>
            <a:ahLst/>
            <a:cxnLst/>
            <a:rect l="l" t="t" r="r" b="b"/>
            <a:pathLst>
              <a:path w="228600" h="203200">
                <a:moveTo>
                  <a:pt x="88940" y="38537"/>
                </a:moveTo>
                <a:lnTo>
                  <a:pt x="88940" y="58222"/>
                </a:lnTo>
                <a:lnTo>
                  <a:pt x="89138" y="58420"/>
                </a:lnTo>
                <a:cubicBezTo>
                  <a:pt x="91718" y="25717"/>
                  <a:pt x="119063" y="0"/>
                  <a:pt x="152440" y="0"/>
                </a:cubicBezTo>
                <a:cubicBezTo>
                  <a:pt x="160417" y="0"/>
                  <a:pt x="168077" y="1468"/>
                  <a:pt x="175101" y="4167"/>
                </a:cubicBezTo>
                <a:cubicBezTo>
                  <a:pt x="179070" y="5675"/>
                  <a:pt x="179784" y="10716"/>
                  <a:pt x="176808" y="13732"/>
                </a:cubicBezTo>
                <a:lnTo>
                  <a:pt x="141605" y="48935"/>
                </a:lnTo>
                <a:cubicBezTo>
                  <a:pt x="140414" y="50125"/>
                  <a:pt x="139740" y="51753"/>
                  <a:pt x="139740" y="53419"/>
                </a:cubicBezTo>
                <a:lnTo>
                  <a:pt x="139740" y="69850"/>
                </a:lnTo>
                <a:cubicBezTo>
                  <a:pt x="139740" y="73343"/>
                  <a:pt x="142597" y="76200"/>
                  <a:pt x="146090" y="76200"/>
                </a:cubicBezTo>
                <a:lnTo>
                  <a:pt x="162520" y="76200"/>
                </a:lnTo>
                <a:cubicBezTo>
                  <a:pt x="164187" y="76200"/>
                  <a:pt x="165814" y="75525"/>
                  <a:pt x="167005" y="74335"/>
                </a:cubicBezTo>
                <a:lnTo>
                  <a:pt x="202208" y="39132"/>
                </a:lnTo>
                <a:cubicBezTo>
                  <a:pt x="205224" y="36116"/>
                  <a:pt x="210264" y="36870"/>
                  <a:pt x="211773" y="40838"/>
                </a:cubicBezTo>
                <a:cubicBezTo>
                  <a:pt x="214471" y="47863"/>
                  <a:pt x="215940" y="55523"/>
                  <a:pt x="215940" y="63500"/>
                </a:cubicBezTo>
                <a:cubicBezTo>
                  <a:pt x="215940" y="87551"/>
                  <a:pt x="202565" y="108506"/>
                  <a:pt x="182801" y="119261"/>
                </a:cubicBezTo>
                <a:lnTo>
                  <a:pt x="215146" y="151606"/>
                </a:lnTo>
                <a:cubicBezTo>
                  <a:pt x="222568" y="159028"/>
                  <a:pt x="222568" y="171093"/>
                  <a:pt x="215146" y="178554"/>
                </a:cubicBezTo>
                <a:lnTo>
                  <a:pt x="191294" y="202406"/>
                </a:lnTo>
                <a:cubicBezTo>
                  <a:pt x="183872" y="209828"/>
                  <a:pt x="171807" y="209828"/>
                  <a:pt x="164346" y="202406"/>
                </a:cubicBezTo>
                <a:lnTo>
                  <a:pt x="114340" y="152400"/>
                </a:lnTo>
                <a:cubicBezTo>
                  <a:pt x="103465" y="141526"/>
                  <a:pt x="101005" y="125452"/>
                  <a:pt x="106998" y="112197"/>
                </a:cubicBezTo>
                <a:lnTo>
                  <a:pt x="71001" y="76200"/>
                </a:lnTo>
                <a:lnTo>
                  <a:pt x="51316" y="76200"/>
                </a:lnTo>
                <a:cubicBezTo>
                  <a:pt x="47069" y="76200"/>
                  <a:pt x="43101" y="74097"/>
                  <a:pt x="40759" y="70564"/>
                </a:cubicBezTo>
                <a:lnTo>
                  <a:pt x="9287" y="23376"/>
                </a:lnTo>
                <a:cubicBezTo>
                  <a:pt x="7620" y="20876"/>
                  <a:pt x="7938" y="17502"/>
                  <a:pt x="10081" y="15359"/>
                </a:cubicBezTo>
                <a:lnTo>
                  <a:pt x="28099" y="-2659"/>
                </a:lnTo>
                <a:cubicBezTo>
                  <a:pt x="30242" y="-4802"/>
                  <a:pt x="33576" y="-5120"/>
                  <a:pt x="36116" y="-3453"/>
                </a:cubicBezTo>
                <a:lnTo>
                  <a:pt x="83304" y="27980"/>
                </a:lnTo>
                <a:cubicBezTo>
                  <a:pt x="86836" y="30321"/>
                  <a:pt x="88940" y="34290"/>
                  <a:pt x="88940" y="38537"/>
                </a:cubicBezTo>
                <a:close/>
                <a:moveTo>
                  <a:pt x="85566" y="117713"/>
                </a:moveTo>
                <a:cubicBezTo>
                  <a:pt x="83066" y="132398"/>
                  <a:pt x="86519" y="147915"/>
                  <a:pt x="96044" y="160338"/>
                </a:cubicBezTo>
                <a:lnTo>
                  <a:pt x="58341" y="198001"/>
                </a:lnTo>
                <a:cubicBezTo>
                  <a:pt x="47188" y="209153"/>
                  <a:pt x="29091" y="209153"/>
                  <a:pt x="17939" y="198001"/>
                </a:cubicBezTo>
                <a:cubicBezTo>
                  <a:pt x="6787" y="186849"/>
                  <a:pt x="6787" y="168751"/>
                  <a:pt x="17939" y="157599"/>
                </a:cubicBezTo>
                <a:lnTo>
                  <a:pt x="71676" y="103862"/>
                </a:lnTo>
                <a:lnTo>
                  <a:pt x="85566" y="117753"/>
                </a:lnTo>
                <a:close/>
              </a:path>
            </a:pathLst>
          </a:custGeom>
          <a:solidFill>
            <a:srgbClr val="AF52DE"/>
          </a:solidFill>
        </p:spPr>
      </p:sp>
      <p:sp>
        <p:nvSpPr>
          <p:cNvPr id="78" name="Text 76"/>
          <p:cNvSpPr/>
          <p:nvPr/>
        </p:nvSpPr>
        <p:spPr>
          <a:xfrm>
            <a:off x="12623800" y="9154158"/>
            <a:ext cx="2971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Натуральное возмещение</a:t>
            </a:r>
            <a:endParaRPr lang="en-US" sz="1600" dirty="0"/>
          </a:p>
        </p:txBody>
      </p:sp>
      <p:sp>
        <p:nvSpPr>
          <p:cNvPr id="79" name="Text 77"/>
          <p:cNvSpPr/>
          <p:nvPr/>
        </p:nvSpPr>
        <p:spPr>
          <a:xfrm>
            <a:off x="12623800" y="9509758"/>
            <a:ext cx="2959100" cy="762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Развитие системы ремонта, использование бывших в употреблении запчастей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735330" y="140970"/>
            <a:ext cx="16256000" cy="9144000"/>
          </a:xfrm>
          <a:custGeom>
            <a:avLst/>
            <a:gdLst/>
            <a:ahLst/>
            <a:cxnLst/>
            <a:rect l="l" t="t" r="r" b="b"/>
            <a:pathLst>
              <a:path w="16256000" h="9144000">
                <a:moveTo>
                  <a:pt x="0" y="0"/>
                </a:moveTo>
                <a:lnTo>
                  <a:pt x="16256000" y="0"/>
                </a:lnTo>
                <a:lnTo>
                  <a:pt x="16256000" y="9144000"/>
                </a:lnTo>
                <a:lnTo>
                  <a:pt x="0" y="9144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95000"/>
                </a:srgbClr>
              </a:gs>
              <a:gs pos="50000">
                <a:srgbClr val="FFFFFF">
                  <a:alpha val="85000"/>
                </a:srgbClr>
              </a:gs>
              <a:gs pos="100000">
                <a:srgbClr val="FFFFFF">
                  <a:alpha val="70000"/>
                </a:srgbClr>
              </a:gs>
            </a:gsLst>
            <a:lin ang="2700000" scaled="1"/>
          </a:gradFill>
        </p:spPr>
        <p:txBody>
          <a:bodyPr/>
          <a:p>
            <a:endParaRPr lang="ru-RU" altLang="en-US"/>
          </a:p>
        </p:txBody>
      </p:sp>
      <p:sp>
        <p:nvSpPr>
          <p:cNvPr id="4" name="Shape 1"/>
          <p:cNvSpPr/>
          <p:nvPr/>
        </p:nvSpPr>
        <p:spPr>
          <a:xfrm>
            <a:off x="1320800" y="1310704"/>
            <a:ext cx="1828800" cy="508000"/>
          </a:xfrm>
          <a:custGeom>
            <a:avLst/>
            <a:gdLst/>
            <a:ahLst/>
            <a:cxnLst/>
            <a:rect l="l" t="t" r="r" b="b"/>
            <a:pathLst>
              <a:path w="1828800" h="508000">
                <a:moveTo>
                  <a:pt x="254000" y="0"/>
                </a:moveTo>
                <a:lnTo>
                  <a:pt x="1574800" y="0"/>
                </a:lnTo>
                <a:cubicBezTo>
                  <a:pt x="1714986" y="0"/>
                  <a:pt x="1828800" y="113814"/>
                  <a:pt x="1828800" y="254000"/>
                </a:cubicBezTo>
                <a:lnTo>
                  <a:pt x="1828800" y="254000"/>
                </a:lnTo>
                <a:cubicBezTo>
                  <a:pt x="1828800" y="394186"/>
                  <a:pt x="1714986" y="508000"/>
                  <a:pt x="15748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007AFF">
              <a:alpha val="10196"/>
            </a:srgbClr>
          </a:solidFill>
        </p:spPr>
      </p:sp>
      <p:sp>
        <p:nvSpPr>
          <p:cNvPr id="5" name="Text 2"/>
          <p:cNvSpPr/>
          <p:nvPr/>
        </p:nvSpPr>
        <p:spPr>
          <a:xfrm>
            <a:off x="1574800" y="1438977"/>
            <a:ext cx="1410525" cy="23571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kern="0" spc="70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ЗАКЛЮЧЕНИЕ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320800" y="2123504"/>
            <a:ext cx="11684000" cy="762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1D1D1F"/>
                </a:solidFill>
                <a:latin typeface="得意黑" pitchFamily="34" charset="-122"/>
                <a:ea typeface="得意黑" pitchFamily="34" charset="-122"/>
                <a:cs typeface="得意黑" pitchFamily="34" charset="-120"/>
              </a:rPr>
              <a:t>Новый ландшафт рынка ОСАГО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326896" y="3196400"/>
            <a:ext cx="11365992" cy="1637792"/>
          </a:xfrm>
          <a:custGeom>
            <a:avLst/>
            <a:gdLst/>
            <a:ahLst/>
            <a:cxnLst/>
            <a:rect l="l" t="t" r="r" b="b"/>
            <a:pathLst>
              <a:path w="11365992" h="1637792">
                <a:moveTo>
                  <a:pt x="203201" y="0"/>
                </a:moveTo>
                <a:lnTo>
                  <a:pt x="11162791" y="0"/>
                </a:lnTo>
                <a:cubicBezTo>
                  <a:pt x="11275016" y="0"/>
                  <a:pt x="11365992" y="90976"/>
                  <a:pt x="11365992" y="203201"/>
                </a:cubicBezTo>
                <a:lnTo>
                  <a:pt x="11365992" y="1434591"/>
                </a:lnTo>
                <a:cubicBezTo>
                  <a:pt x="11365992" y="1546816"/>
                  <a:pt x="11275016" y="1637792"/>
                  <a:pt x="11162791" y="1637792"/>
                </a:cubicBezTo>
                <a:lnTo>
                  <a:pt x="203201" y="1637792"/>
                </a:lnTo>
                <a:cubicBezTo>
                  <a:pt x="90976" y="1637792"/>
                  <a:pt x="0" y="1546816"/>
                  <a:pt x="0" y="1434591"/>
                </a:cubicBezTo>
                <a:lnTo>
                  <a:pt x="0" y="203201"/>
                </a:lnTo>
                <a:cubicBezTo>
                  <a:pt x="0" y="91051"/>
                  <a:pt x="91051" y="0"/>
                  <a:pt x="203201" y="0"/>
                </a:cubicBezTo>
                <a:close/>
              </a:path>
            </a:pathLst>
          </a:custGeom>
          <a:solidFill>
            <a:srgbClr val="FFFFFF">
              <a:alpha val="85098"/>
            </a:srgbClr>
          </a:solidFill>
          <a:ln w="12192">
            <a:solidFill>
              <a:srgbClr val="FFFFFF">
                <a:alpha val="30196"/>
              </a:srgbClr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586992" y="3456496"/>
            <a:ext cx="10960100" cy="1117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2025 год</a:t>
            </a:r>
            <a:r>
              <a:rPr lang="en-US" sz="18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стал переломным — переход от экстенсивного роста к структурным изменениям. Под влиянием жесткой конкуренции формируется новый ландшафт, где ключевыми элементами становятся</a:t>
            </a:r>
            <a:r>
              <a:rPr lang="ru-RU" altLang="en-US" sz="18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риск </a:t>
            </a:r>
            <a:r>
              <a:rPr lang="ru-RU" altLang="en-US" sz="1800" dirty="0">
                <a:solidFill>
                  <a:srgbClr val="434344"/>
                </a:solidFill>
                <a:highlight>
                  <a:srgbClr val="00FF00"/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ориентированное ценообразование</a:t>
            </a:r>
            <a:r>
              <a:rPr lang="ru-RU" altLang="en-US" sz="18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, </a:t>
            </a:r>
            <a:r>
              <a:rPr lang="en-US" sz="18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r>
              <a:rPr lang="en-US" sz="1800" dirty="0">
                <a:solidFill>
                  <a:srgbClr val="1D1D1F"/>
                </a:solidFill>
                <a:highlight>
                  <a:srgbClr val="FF9500">
                    <a:alpha val="20000"/>
                  </a:srgbClr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краткосрочные продукты </a:t>
            </a:r>
            <a:r>
              <a:rPr lang="en-US" sz="18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и </a:t>
            </a:r>
            <a:r>
              <a:rPr lang="en-US" sz="1800" dirty="0">
                <a:solidFill>
                  <a:srgbClr val="1D1D1F"/>
                </a:solidFill>
                <a:highlight>
                  <a:srgbClr val="007AFF">
                    <a:alpha val="20000"/>
                  </a:srgbClr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цифровые каналы продаж </a:t>
            </a:r>
            <a:r>
              <a:rPr lang="en-US" sz="18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.</a:t>
            </a:r>
            <a:r>
              <a:rPr lang="ru-RU" altLang="en-US" sz="18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endParaRPr lang="ru-RU" altLang="en-US" sz="1800" dirty="0">
              <a:solidFill>
                <a:srgbClr val="434344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327150" y="5046345"/>
            <a:ext cx="5574665" cy="2381250"/>
          </a:xfrm>
          <a:custGeom>
            <a:avLst/>
            <a:gdLst/>
            <a:ahLst/>
            <a:cxnLst/>
            <a:rect l="l" t="t" r="r" b="b"/>
            <a:pathLst>
              <a:path w="5574792" h="2018792">
                <a:moveTo>
                  <a:pt x="203191" y="0"/>
                </a:moveTo>
                <a:lnTo>
                  <a:pt x="5371601" y="0"/>
                </a:lnTo>
                <a:cubicBezTo>
                  <a:pt x="5483820" y="0"/>
                  <a:pt x="5574792" y="90972"/>
                  <a:pt x="5574792" y="203191"/>
                </a:cubicBezTo>
                <a:lnTo>
                  <a:pt x="5574792" y="1815601"/>
                </a:lnTo>
                <a:cubicBezTo>
                  <a:pt x="5574792" y="1927820"/>
                  <a:pt x="5483820" y="2018792"/>
                  <a:pt x="5371601" y="2018792"/>
                </a:cubicBezTo>
                <a:lnTo>
                  <a:pt x="203191" y="2018792"/>
                </a:lnTo>
                <a:cubicBezTo>
                  <a:pt x="90972" y="2018792"/>
                  <a:pt x="0" y="1927820"/>
                  <a:pt x="0" y="1815601"/>
                </a:cubicBezTo>
                <a:lnTo>
                  <a:pt x="0" y="203191"/>
                </a:lnTo>
                <a:cubicBezTo>
                  <a:pt x="0" y="91047"/>
                  <a:pt x="91047" y="0"/>
                  <a:pt x="203191" y="0"/>
                </a:cubicBezTo>
                <a:close/>
              </a:path>
            </a:pathLst>
          </a:custGeom>
          <a:solidFill>
            <a:srgbClr val="FFFFFF">
              <a:alpha val="85098"/>
            </a:srgbClr>
          </a:solidFill>
          <a:ln w="12192">
            <a:solidFill>
              <a:srgbClr val="FFFFFF">
                <a:alpha val="30196"/>
              </a:srgbClr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1606042" y="5331904"/>
            <a:ext cx="342900" cy="304800"/>
          </a:xfrm>
          <a:custGeom>
            <a:avLst/>
            <a:gdLst/>
            <a:ahLst/>
            <a:cxnLst/>
            <a:rect l="l" t="t" r="r" b="b"/>
            <a:pathLst>
              <a:path w="342900" h="304800">
                <a:moveTo>
                  <a:pt x="100965" y="91321"/>
                </a:moveTo>
                <a:lnTo>
                  <a:pt x="89833" y="80189"/>
                </a:lnTo>
                <a:cubicBezTo>
                  <a:pt x="82391" y="72747"/>
                  <a:pt x="82391" y="60662"/>
                  <a:pt x="89833" y="53221"/>
                </a:cubicBezTo>
                <a:lnTo>
                  <a:pt x="158115" y="-15121"/>
                </a:lnTo>
                <a:cubicBezTo>
                  <a:pt x="165556" y="-22562"/>
                  <a:pt x="177641" y="-22562"/>
                  <a:pt x="185083" y="-15121"/>
                </a:cubicBezTo>
                <a:lnTo>
                  <a:pt x="196215" y="-3929"/>
                </a:lnTo>
                <a:cubicBezTo>
                  <a:pt x="203656" y="3512"/>
                  <a:pt x="203656" y="15597"/>
                  <a:pt x="196215" y="23039"/>
                </a:cubicBezTo>
                <a:lnTo>
                  <a:pt x="127933" y="91321"/>
                </a:lnTo>
                <a:cubicBezTo>
                  <a:pt x="120491" y="98762"/>
                  <a:pt x="108406" y="98762"/>
                  <a:pt x="100965" y="91321"/>
                </a:cubicBezTo>
                <a:close/>
                <a:moveTo>
                  <a:pt x="164306" y="126028"/>
                </a:moveTo>
                <a:lnTo>
                  <a:pt x="145613" y="107335"/>
                </a:lnTo>
                <a:lnTo>
                  <a:pt x="212288" y="40660"/>
                </a:lnTo>
                <a:lnTo>
                  <a:pt x="283369" y="111740"/>
                </a:lnTo>
                <a:lnTo>
                  <a:pt x="216694" y="178415"/>
                </a:lnTo>
                <a:lnTo>
                  <a:pt x="198001" y="159722"/>
                </a:lnTo>
                <a:lnTo>
                  <a:pt x="59888" y="297835"/>
                </a:lnTo>
                <a:cubicBezTo>
                  <a:pt x="50602" y="307122"/>
                  <a:pt x="35540" y="307122"/>
                  <a:pt x="26194" y="297835"/>
                </a:cubicBezTo>
                <a:cubicBezTo>
                  <a:pt x="16847" y="288548"/>
                  <a:pt x="16907" y="273487"/>
                  <a:pt x="26194" y="264140"/>
                </a:cubicBezTo>
                <a:lnTo>
                  <a:pt x="164306" y="126028"/>
                </a:lnTo>
                <a:close/>
                <a:moveTo>
                  <a:pt x="232708" y="223004"/>
                </a:moveTo>
                <a:cubicBezTo>
                  <a:pt x="225266" y="215563"/>
                  <a:pt x="225266" y="203478"/>
                  <a:pt x="232708" y="196036"/>
                </a:cubicBezTo>
                <a:lnTo>
                  <a:pt x="300990" y="127754"/>
                </a:lnTo>
                <a:cubicBezTo>
                  <a:pt x="308431" y="120313"/>
                  <a:pt x="320516" y="120313"/>
                  <a:pt x="327958" y="127754"/>
                </a:cubicBezTo>
                <a:lnTo>
                  <a:pt x="339090" y="138886"/>
                </a:lnTo>
                <a:cubicBezTo>
                  <a:pt x="346531" y="146328"/>
                  <a:pt x="346531" y="158413"/>
                  <a:pt x="339090" y="165854"/>
                </a:cubicBezTo>
                <a:lnTo>
                  <a:pt x="270808" y="234196"/>
                </a:lnTo>
                <a:cubicBezTo>
                  <a:pt x="263366" y="241637"/>
                  <a:pt x="251281" y="241637"/>
                  <a:pt x="243840" y="234196"/>
                </a:cubicBezTo>
                <a:lnTo>
                  <a:pt x="232708" y="223064"/>
                </a:lnTo>
                <a:close/>
              </a:path>
            </a:pathLst>
          </a:custGeom>
          <a:solidFill>
            <a:srgbClr val="007AFF"/>
          </a:solidFill>
        </p:spPr>
      </p:sp>
      <p:sp>
        <p:nvSpPr>
          <p:cNvPr id="11" name="Text 8"/>
          <p:cNvSpPr/>
          <p:nvPr/>
        </p:nvSpPr>
        <p:spPr>
          <a:xfrm>
            <a:off x="2120392" y="5306504"/>
            <a:ext cx="32131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Регуляторные изменения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1586865" y="5814695"/>
            <a:ext cx="5156200" cy="128778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Создают более устойчивую и справедливую систему, способную адекватно реагировать на экономические вызовы</a:t>
            </a:r>
            <a:r>
              <a:rPr lang="ru-RU" alt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. Начало эры актуарно обоснованного страхования.</a:t>
            </a:r>
            <a:endParaRPr lang="ru-RU" altLang="en-US" sz="1600" dirty="0">
              <a:solidFill>
                <a:srgbClr val="434344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7118350" y="5046345"/>
            <a:ext cx="5574665" cy="2432050"/>
          </a:xfrm>
          <a:custGeom>
            <a:avLst/>
            <a:gdLst/>
            <a:ahLst/>
            <a:cxnLst/>
            <a:rect l="l" t="t" r="r" b="b"/>
            <a:pathLst>
              <a:path w="5574792" h="2018792">
                <a:moveTo>
                  <a:pt x="203191" y="0"/>
                </a:moveTo>
                <a:lnTo>
                  <a:pt x="5371601" y="0"/>
                </a:lnTo>
                <a:cubicBezTo>
                  <a:pt x="5483820" y="0"/>
                  <a:pt x="5574792" y="90972"/>
                  <a:pt x="5574792" y="203191"/>
                </a:cubicBezTo>
                <a:lnTo>
                  <a:pt x="5574792" y="1815601"/>
                </a:lnTo>
                <a:cubicBezTo>
                  <a:pt x="5574792" y="1927820"/>
                  <a:pt x="5483820" y="2018792"/>
                  <a:pt x="5371601" y="2018792"/>
                </a:cubicBezTo>
                <a:lnTo>
                  <a:pt x="203191" y="2018792"/>
                </a:lnTo>
                <a:cubicBezTo>
                  <a:pt x="90972" y="2018792"/>
                  <a:pt x="0" y="1927820"/>
                  <a:pt x="0" y="1815601"/>
                </a:cubicBezTo>
                <a:lnTo>
                  <a:pt x="0" y="203191"/>
                </a:lnTo>
                <a:cubicBezTo>
                  <a:pt x="0" y="91047"/>
                  <a:pt x="91047" y="0"/>
                  <a:pt x="203191" y="0"/>
                </a:cubicBezTo>
                <a:close/>
              </a:path>
            </a:pathLst>
          </a:custGeom>
          <a:solidFill>
            <a:srgbClr val="FFFFFF">
              <a:alpha val="85098"/>
            </a:srgbClr>
          </a:solidFill>
          <a:ln w="12192">
            <a:solidFill>
              <a:srgbClr val="FFFFFF">
                <a:alpha val="30196"/>
              </a:srgbClr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7416292" y="5331904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8100" y="38100"/>
                </a:moveTo>
                <a:cubicBezTo>
                  <a:pt x="38100" y="27563"/>
                  <a:pt x="29587" y="19050"/>
                  <a:pt x="19050" y="19050"/>
                </a:cubicBezTo>
                <a:cubicBezTo>
                  <a:pt x="8513" y="19050"/>
                  <a:pt x="0" y="27563"/>
                  <a:pt x="0" y="38100"/>
                </a:cubicBezTo>
                <a:lnTo>
                  <a:pt x="0" y="238125"/>
                </a:lnTo>
                <a:cubicBezTo>
                  <a:pt x="0" y="264438"/>
                  <a:pt x="21312" y="285750"/>
                  <a:pt x="47625" y="285750"/>
                </a:cubicBezTo>
                <a:lnTo>
                  <a:pt x="285750" y="285750"/>
                </a:lnTo>
                <a:cubicBezTo>
                  <a:pt x="296287" y="285750"/>
                  <a:pt x="304800" y="277237"/>
                  <a:pt x="304800" y="266700"/>
                </a:cubicBezTo>
                <a:cubicBezTo>
                  <a:pt x="304800" y="256163"/>
                  <a:pt x="296287" y="247650"/>
                  <a:pt x="285750" y="247650"/>
                </a:cubicBezTo>
                <a:lnTo>
                  <a:pt x="47625" y="247650"/>
                </a:lnTo>
                <a:cubicBezTo>
                  <a:pt x="42386" y="247650"/>
                  <a:pt x="38100" y="243364"/>
                  <a:pt x="38100" y="238125"/>
                </a:cubicBezTo>
                <a:lnTo>
                  <a:pt x="38100" y="38100"/>
                </a:lnTo>
                <a:close/>
                <a:moveTo>
                  <a:pt x="280154" y="89654"/>
                </a:moveTo>
                <a:cubicBezTo>
                  <a:pt x="287595" y="82213"/>
                  <a:pt x="287595" y="70128"/>
                  <a:pt x="280154" y="62686"/>
                </a:cubicBezTo>
                <a:cubicBezTo>
                  <a:pt x="272713" y="55245"/>
                  <a:pt x="260628" y="55245"/>
                  <a:pt x="253186" y="62686"/>
                </a:cubicBezTo>
                <a:lnTo>
                  <a:pt x="190500" y="125432"/>
                </a:lnTo>
                <a:lnTo>
                  <a:pt x="156329" y="91321"/>
                </a:lnTo>
                <a:cubicBezTo>
                  <a:pt x="148888" y="83880"/>
                  <a:pt x="136803" y="83880"/>
                  <a:pt x="129361" y="91321"/>
                </a:cubicBezTo>
                <a:lnTo>
                  <a:pt x="72211" y="148471"/>
                </a:lnTo>
                <a:cubicBezTo>
                  <a:pt x="64770" y="155912"/>
                  <a:pt x="64770" y="167997"/>
                  <a:pt x="72211" y="175439"/>
                </a:cubicBezTo>
                <a:cubicBezTo>
                  <a:pt x="79653" y="182880"/>
                  <a:pt x="91738" y="182880"/>
                  <a:pt x="99179" y="175439"/>
                </a:cubicBezTo>
                <a:lnTo>
                  <a:pt x="142875" y="131743"/>
                </a:lnTo>
                <a:lnTo>
                  <a:pt x="177046" y="165914"/>
                </a:lnTo>
                <a:cubicBezTo>
                  <a:pt x="184487" y="173355"/>
                  <a:pt x="196572" y="173355"/>
                  <a:pt x="204014" y="165914"/>
                </a:cubicBezTo>
                <a:lnTo>
                  <a:pt x="280214" y="89714"/>
                </a:lnTo>
                <a:close/>
              </a:path>
            </a:pathLst>
          </a:custGeom>
          <a:solidFill>
            <a:srgbClr val="34C759"/>
          </a:solidFill>
        </p:spPr>
      </p:sp>
      <p:sp>
        <p:nvSpPr>
          <p:cNvPr id="15" name="Text 12"/>
          <p:cNvSpPr/>
          <p:nvPr/>
        </p:nvSpPr>
        <p:spPr>
          <a:xfrm>
            <a:off x="7911592" y="5306504"/>
            <a:ext cx="21590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Прогноз на 2026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7378065" y="5814695"/>
            <a:ext cx="5156200" cy="184785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Умеренный рост цен, сегментация по уровню риска, усиление борьбы с убыточностью через технологические механизмы</a:t>
            </a:r>
            <a:r>
              <a:rPr lang="ru-RU" alt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. </a:t>
            </a:r>
            <a:r>
              <a:rPr lang="ru-RU" alt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Поиск баланса между доступностью страхования и его финансовой устойчивостью.</a:t>
            </a:r>
            <a:endParaRPr lang="ru-RU" altLang="en-US" sz="1600" dirty="0">
              <a:solidFill>
                <a:srgbClr val="434344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40000"/>
              </a:lnSpc>
            </a:pPr>
            <a:endParaRPr lang="ru-RU" altLang="en-US" sz="1600" dirty="0">
              <a:solidFill>
                <a:srgbClr val="434344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2862580" y="8082851"/>
            <a:ext cx="1219200" cy="12700"/>
          </a:xfrm>
          <a:custGeom>
            <a:avLst/>
            <a:gdLst/>
            <a:ahLst/>
            <a:cxnLst/>
            <a:rect l="l" t="t" r="r" b="b"/>
            <a:pathLst>
              <a:path w="1219200" h="12700">
                <a:moveTo>
                  <a:pt x="0" y="0"/>
                </a:moveTo>
                <a:lnTo>
                  <a:pt x="1219200" y="0"/>
                </a:lnTo>
                <a:lnTo>
                  <a:pt x="121920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007AFF"/>
          </a:solidFill>
        </p:spPr>
      </p:sp>
      <p:sp>
        <p:nvSpPr>
          <p:cNvPr id="18" name="Text 15"/>
          <p:cNvSpPr/>
          <p:nvPr/>
        </p:nvSpPr>
        <p:spPr>
          <a:xfrm>
            <a:off x="5695315" y="7899971"/>
            <a:ext cx="27432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Спасибо за внимание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ru-RU" altLang="en-US" sz="2800"/>
              <a:t>Приложения: ТОП 20 страховщиков по сборам страховых премий по ОСАГО</a:t>
            </a:r>
            <a:endParaRPr lang="ru-RU" altLang="en-US" sz="2800"/>
          </a:p>
        </p:txBody>
      </p:sp>
      <p:pic>
        <p:nvPicPr>
          <p:cNvPr id="4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195" y="1962785"/>
            <a:ext cx="14559280" cy="6315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525" y="167005"/>
            <a:ext cx="14605000" cy="988695"/>
          </a:xfrm>
        </p:spPr>
        <p:txBody>
          <a:bodyPr/>
          <a:p>
            <a:pPr algn="l"/>
            <a:r>
              <a:rPr lang="ru-RU" altLang="en-US" sz="2400"/>
              <a:t>Приложения: </a:t>
            </a:r>
            <a:r>
              <a:rPr lang="en-US" altLang="en-US" sz="2400"/>
              <a:t>ТОП</a:t>
            </a:r>
            <a:r>
              <a:rPr lang="en-US" altLang="ru-RU" sz="2400"/>
              <a:t> 30 </a:t>
            </a:r>
            <a:r>
              <a:rPr lang="en-US" altLang="en-US" sz="2400"/>
              <a:t>регионов</a:t>
            </a:r>
            <a:r>
              <a:rPr lang="en-US" altLang="ru-RU" sz="2400"/>
              <a:t> </a:t>
            </a:r>
            <a:r>
              <a:rPr lang="en-US" altLang="en-US" sz="2400"/>
              <a:t>по</a:t>
            </a:r>
            <a:r>
              <a:rPr lang="en-US" altLang="ru-RU" sz="2400"/>
              <a:t> </a:t>
            </a:r>
            <a:r>
              <a:rPr lang="en-US" altLang="en-US" sz="2400"/>
              <a:t>сборам</a:t>
            </a:r>
            <a:r>
              <a:rPr lang="en-US" altLang="ru-RU" sz="2400"/>
              <a:t> </a:t>
            </a:r>
            <a:r>
              <a:rPr lang="en-US" altLang="en-US" sz="2400"/>
              <a:t>страховых</a:t>
            </a:r>
            <a:r>
              <a:rPr lang="en-US" altLang="ru-RU" sz="2400"/>
              <a:t> </a:t>
            </a:r>
            <a:r>
              <a:rPr lang="en-US" altLang="en-US" sz="2400"/>
              <a:t>премий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разрезе</a:t>
            </a:r>
            <a:r>
              <a:rPr lang="en-US" altLang="ru-RU" sz="2400"/>
              <a:t> </a:t>
            </a:r>
            <a:r>
              <a:rPr lang="en-US" altLang="en-US" sz="2400"/>
              <a:t>по</a:t>
            </a:r>
            <a:r>
              <a:rPr lang="en-US" altLang="ru-RU" sz="2400"/>
              <a:t> </a:t>
            </a:r>
            <a:r>
              <a:rPr lang="en-US" altLang="en-US" sz="2400"/>
              <a:t>количеству</a:t>
            </a:r>
            <a:r>
              <a:rPr lang="en-US" altLang="ru-RU" sz="2400"/>
              <a:t> </a:t>
            </a:r>
            <a:r>
              <a:rPr lang="en-US" altLang="en-US" sz="2400"/>
              <a:t>договоров</a:t>
            </a:r>
            <a:r>
              <a:rPr lang="en-US" altLang="ru-RU" sz="2400"/>
              <a:t>, </a:t>
            </a:r>
            <a:r>
              <a:rPr lang="en-US" altLang="en-US" sz="2400"/>
              <a:t>по</a:t>
            </a:r>
            <a:r>
              <a:rPr lang="en-US" altLang="ru-RU" sz="2400"/>
              <a:t> </a:t>
            </a:r>
            <a:r>
              <a:rPr lang="en-US" altLang="en-US" sz="2400"/>
              <a:t>средней</a:t>
            </a:r>
            <a:r>
              <a:rPr lang="en-US" altLang="ru-RU" sz="2400"/>
              <a:t> </a:t>
            </a:r>
            <a:r>
              <a:rPr lang="en-US" altLang="en-US" sz="2400"/>
              <a:t>премии</a:t>
            </a:r>
            <a:r>
              <a:rPr lang="en-US" altLang="ru-RU" sz="2400"/>
              <a:t>, </a:t>
            </a:r>
            <a:r>
              <a:rPr lang="en-US" altLang="en-US" sz="2400"/>
              <a:t>общей</a:t>
            </a:r>
            <a:r>
              <a:rPr lang="en-US" altLang="ru-RU" sz="2400"/>
              <a:t> </a:t>
            </a:r>
            <a:r>
              <a:rPr lang="en-US" altLang="en-US" sz="2400"/>
              <a:t>сумме</a:t>
            </a:r>
            <a:r>
              <a:rPr lang="en-US" altLang="ru-RU" sz="2400"/>
              <a:t> </a:t>
            </a:r>
            <a:r>
              <a:rPr lang="en-US" altLang="en-US" sz="2400"/>
              <a:t>страховых</a:t>
            </a:r>
            <a:r>
              <a:rPr lang="en-US" altLang="ru-RU" sz="2400"/>
              <a:t> </a:t>
            </a:r>
            <a:r>
              <a:rPr lang="en-US" altLang="en-US" sz="2400"/>
              <a:t>выплат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средней</a:t>
            </a:r>
            <a:r>
              <a:rPr lang="en-US" altLang="ru-RU" sz="2400"/>
              <a:t> </a:t>
            </a:r>
            <a:r>
              <a:rPr lang="en-US" altLang="en-US" sz="2400"/>
              <a:t>выплате</a:t>
            </a:r>
            <a:r>
              <a:rPr lang="en-US" altLang="ru-RU" sz="2400"/>
              <a:t>.</a:t>
            </a:r>
            <a:endParaRPr lang="ru-RU" altLang="en-US" sz="2400"/>
          </a:p>
        </p:txBody>
      </p:sp>
      <p:graphicFrame>
        <p:nvGraphicFramePr>
          <p:cNvPr id="6" name="Таблица 5"/>
          <p:cNvGraphicFramePr/>
          <p:nvPr>
            <p:custDataLst>
              <p:tags r:id="rId1"/>
            </p:custDataLst>
          </p:nvPr>
        </p:nvGraphicFramePr>
        <p:xfrm>
          <a:off x="1070610" y="1506855"/>
          <a:ext cx="14366240" cy="6811010"/>
        </p:xfrm>
        <a:graphic>
          <a:graphicData uri="http://schemas.openxmlformats.org/drawingml/2006/table">
            <a:tbl>
              <a:tblPr/>
              <a:tblGrid>
                <a:gridCol w="995680"/>
                <a:gridCol w="4540250"/>
                <a:gridCol w="1503045"/>
                <a:gridCol w="1369695"/>
                <a:gridCol w="1543050"/>
                <a:gridCol w="1965960"/>
                <a:gridCol w="2448560"/>
              </a:tblGrid>
              <a:tr h="92964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№ п\п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Arial" panose="020B0604020202020204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Регион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ср</a:t>
                      </a: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. премии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сумме выплат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ср. выплате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Количество договоров, всего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Сбор премий, всего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797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Г. Москва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40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5506866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46 548 122 408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051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2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Московская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8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2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45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3776681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25 858 680 732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924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3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Г. Санкт-Петербург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9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5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66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2418581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16 403 617 872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988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4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Краснодарский край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64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4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24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2544307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13 171 826 612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1912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5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Республика Татарстан (Татарстан)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12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6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28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1589185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10 693 104 215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924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6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Свердловская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55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11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70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1664991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8 869 847 480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115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7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Челябинская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22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7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13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1374353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8 409051251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861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8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Ростовская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59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10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29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1445084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7 582513985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1849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9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Республика Башкортостан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76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9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35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1502473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7 558562722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1976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10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Нижегородская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24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13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46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1217453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7 381815546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1976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11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Новосибирская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17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3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3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1112313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7 066462468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797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12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Самарская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40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12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58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1230650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6 886404238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924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13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Красноярский край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27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14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36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1032575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6 153428314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1115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14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Воронежская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35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15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48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868105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5 073574076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924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15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Приморский край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3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8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4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668709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uFillTx/>
                          <a:latin typeface="Times New Roman" panose="02020603050405020304"/>
                          <a:ea typeface="SimSun" panose="02010600030101010101" pitchFamily="2" charset="-122"/>
                        </a:rPr>
                        <a:t>5 006836146</a:t>
                      </a: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525" y="167005"/>
            <a:ext cx="14605000" cy="988695"/>
          </a:xfrm>
        </p:spPr>
        <p:txBody>
          <a:bodyPr/>
          <a:p>
            <a:pPr algn="l"/>
            <a:r>
              <a:rPr lang="ru-RU" altLang="en-US" sz="2400"/>
              <a:t>Приложения: </a:t>
            </a:r>
            <a:r>
              <a:rPr lang="en-US" altLang="en-US" sz="2400"/>
              <a:t>ТОП</a:t>
            </a:r>
            <a:r>
              <a:rPr lang="en-US" altLang="ru-RU" sz="2400"/>
              <a:t> 30 </a:t>
            </a:r>
            <a:r>
              <a:rPr lang="en-US" altLang="en-US" sz="2400"/>
              <a:t>регионов</a:t>
            </a:r>
            <a:r>
              <a:rPr lang="en-US" altLang="ru-RU" sz="2400"/>
              <a:t> </a:t>
            </a:r>
            <a:r>
              <a:rPr lang="en-US" altLang="en-US" sz="2400"/>
              <a:t>по</a:t>
            </a:r>
            <a:r>
              <a:rPr lang="en-US" altLang="ru-RU" sz="2400"/>
              <a:t> </a:t>
            </a:r>
            <a:r>
              <a:rPr lang="en-US" altLang="en-US" sz="2400"/>
              <a:t>сборам</a:t>
            </a:r>
            <a:r>
              <a:rPr lang="en-US" altLang="ru-RU" sz="2400"/>
              <a:t> </a:t>
            </a:r>
            <a:r>
              <a:rPr lang="en-US" altLang="en-US" sz="2400"/>
              <a:t>страховых</a:t>
            </a:r>
            <a:r>
              <a:rPr lang="en-US" altLang="ru-RU" sz="2400"/>
              <a:t> </a:t>
            </a:r>
            <a:r>
              <a:rPr lang="en-US" altLang="en-US" sz="2400"/>
              <a:t>премий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разрезе</a:t>
            </a:r>
            <a:r>
              <a:rPr lang="en-US" altLang="ru-RU" sz="2400"/>
              <a:t> </a:t>
            </a:r>
            <a:r>
              <a:rPr lang="en-US" altLang="en-US" sz="2400"/>
              <a:t>по</a:t>
            </a:r>
            <a:r>
              <a:rPr lang="en-US" altLang="ru-RU" sz="2400"/>
              <a:t> </a:t>
            </a:r>
            <a:r>
              <a:rPr lang="en-US" altLang="en-US" sz="2400"/>
              <a:t>количеству</a:t>
            </a:r>
            <a:r>
              <a:rPr lang="en-US" altLang="ru-RU" sz="2400"/>
              <a:t> </a:t>
            </a:r>
            <a:r>
              <a:rPr lang="en-US" altLang="en-US" sz="2400"/>
              <a:t>договоров</a:t>
            </a:r>
            <a:r>
              <a:rPr lang="en-US" altLang="ru-RU" sz="2400"/>
              <a:t>, </a:t>
            </a:r>
            <a:r>
              <a:rPr lang="en-US" altLang="en-US" sz="2400"/>
              <a:t>по</a:t>
            </a:r>
            <a:r>
              <a:rPr lang="en-US" altLang="ru-RU" sz="2400"/>
              <a:t> </a:t>
            </a:r>
            <a:r>
              <a:rPr lang="en-US" altLang="en-US" sz="2400"/>
              <a:t>средней</a:t>
            </a:r>
            <a:r>
              <a:rPr lang="en-US" altLang="ru-RU" sz="2400"/>
              <a:t> </a:t>
            </a:r>
            <a:r>
              <a:rPr lang="en-US" altLang="en-US" sz="2400"/>
              <a:t>премии</a:t>
            </a:r>
            <a:r>
              <a:rPr lang="en-US" altLang="ru-RU" sz="2400"/>
              <a:t>, </a:t>
            </a:r>
            <a:r>
              <a:rPr lang="en-US" altLang="en-US" sz="2400"/>
              <a:t>общей</a:t>
            </a:r>
            <a:r>
              <a:rPr lang="en-US" altLang="ru-RU" sz="2400"/>
              <a:t> </a:t>
            </a:r>
            <a:r>
              <a:rPr lang="en-US" altLang="en-US" sz="2400"/>
              <a:t>сумме</a:t>
            </a:r>
            <a:r>
              <a:rPr lang="en-US" altLang="ru-RU" sz="2400"/>
              <a:t> </a:t>
            </a:r>
            <a:r>
              <a:rPr lang="en-US" altLang="en-US" sz="2400"/>
              <a:t>страховых</a:t>
            </a:r>
            <a:r>
              <a:rPr lang="en-US" altLang="ru-RU" sz="2400"/>
              <a:t> </a:t>
            </a:r>
            <a:r>
              <a:rPr lang="en-US" altLang="en-US" sz="2400"/>
              <a:t>выплат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средней</a:t>
            </a:r>
            <a:r>
              <a:rPr lang="en-US" altLang="ru-RU" sz="2400"/>
              <a:t> </a:t>
            </a:r>
            <a:r>
              <a:rPr lang="en-US" altLang="en-US" sz="2400"/>
              <a:t>выплате</a:t>
            </a:r>
            <a:r>
              <a:rPr lang="en-US" altLang="ru-RU" sz="2400"/>
              <a:t>.</a:t>
            </a:r>
            <a:endParaRPr lang="ru-RU" altLang="en-US" sz="2400"/>
          </a:p>
        </p:txBody>
      </p:sp>
      <p:graphicFrame>
        <p:nvGraphicFramePr>
          <p:cNvPr id="6" name="Таблица 5"/>
          <p:cNvGraphicFramePr/>
          <p:nvPr>
            <p:custDataLst>
              <p:tags r:id="rId1"/>
            </p:custDataLst>
          </p:nvPr>
        </p:nvGraphicFramePr>
        <p:xfrm>
          <a:off x="1070610" y="2071370"/>
          <a:ext cx="14366240" cy="6546850"/>
        </p:xfrm>
        <a:graphic>
          <a:graphicData uri="http://schemas.openxmlformats.org/drawingml/2006/table">
            <a:tbl>
              <a:tblPr/>
              <a:tblGrid>
                <a:gridCol w="995680"/>
                <a:gridCol w="4540250"/>
                <a:gridCol w="1528445"/>
                <a:gridCol w="1344295"/>
                <a:gridCol w="1543050"/>
                <a:gridCol w="1965960"/>
                <a:gridCol w="2448560"/>
              </a:tblGrid>
              <a:tr h="78867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Кемеровская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732191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800433210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17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Ставропольский край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950280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603950674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Иркутская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755726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513803807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Пермский край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794375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352068164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Алтайский край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37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798182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277809598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2514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Ленинградская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27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817908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263191301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096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22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Ханты-Мансийский автономный округ - Югра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15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629590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110329551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Волгоградская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22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855138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961127189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Саратовская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25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52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806733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957722846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2451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25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Оренбургская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780586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912993295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2578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Омская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659329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875466450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2514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27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Калининградская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77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567998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699558076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Тюменская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616504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511420745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Хабаровский край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394955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993930173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Республика Дагестан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17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482212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967544250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/>
          <p:nvPr>
            <p:custDataLst>
              <p:tags r:id="rId2"/>
            </p:custDataLst>
          </p:nvPr>
        </p:nvGraphicFramePr>
        <p:xfrm>
          <a:off x="1070610" y="1419225"/>
          <a:ext cx="14366240" cy="740410"/>
        </p:xfrm>
        <a:graphic>
          <a:graphicData uri="http://schemas.openxmlformats.org/drawingml/2006/table">
            <a:tbl>
              <a:tblPr/>
              <a:tblGrid>
                <a:gridCol w="995680"/>
                <a:gridCol w="4540250"/>
                <a:gridCol w="1503045"/>
                <a:gridCol w="1369695"/>
                <a:gridCol w="1543050"/>
                <a:gridCol w="1965960"/>
                <a:gridCol w="2448560"/>
              </a:tblGrid>
              <a:tr h="74041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Arial" panose="020B0604020202020204"/>
                        </a:rPr>
                        <a:t>№ п\п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Arial" panose="020B0604020202020204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Регион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ср</a:t>
                      </a: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. премии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сумме выплат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ср. выплате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Количество договоров, всего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Сбор премий, всего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525" y="167005"/>
            <a:ext cx="14605000" cy="988695"/>
          </a:xfrm>
        </p:spPr>
        <p:txBody>
          <a:bodyPr/>
          <a:p>
            <a:pPr algn="l"/>
            <a:r>
              <a:rPr lang="ru-RU" altLang="en-US" sz="2400"/>
              <a:t>Приложения: </a:t>
            </a:r>
            <a:r>
              <a:rPr lang="en-US" altLang="en-US" sz="2400"/>
              <a:t>ТОП</a:t>
            </a:r>
            <a:r>
              <a:rPr lang="en-US" altLang="ru-RU" sz="2400"/>
              <a:t> 30 </a:t>
            </a:r>
            <a:r>
              <a:rPr lang="en-US" altLang="en-US" sz="2400"/>
              <a:t>регионов</a:t>
            </a:r>
            <a:r>
              <a:rPr lang="en-US" altLang="ru-RU" sz="2400"/>
              <a:t> </a:t>
            </a:r>
            <a:r>
              <a:rPr lang="en-US" altLang="en-US" sz="2400"/>
              <a:t>по</a:t>
            </a:r>
            <a:r>
              <a:rPr lang="en-US" altLang="ru-RU" sz="2400"/>
              <a:t> </a:t>
            </a:r>
            <a:r>
              <a:rPr lang="en-US" altLang="en-US" sz="2400"/>
              <a:t>общей</a:t>
            </a:r>
            <a:r>
              <a:rPr lang="en-US" altLang="ru-RU" sz="2400"/>
              <a:t> </a:t>
            </a:r>
            <a:r>
              <a:rPr lang="en-US" altLang="en-US" sz="2400"/>
              <a:t>сумме</a:t>
            </a:r>
            <a:r>
              <a:rPr lang="en-US" altLang="ru-RU" sz="2400"/>
              <a:t> </a:t>
            </a:r>
            <a:r>
              <a:rPr lang="en-US" altLang="en-US" sz="2400"/>
              <a:t>страховых</a:t>
            </a:r>
            <a:r>
              <a:rPr lang="en-US" altLang="ru-RU" sz="2400"/>
              <a:t> </a:t>
            </a:r>
            <a:r>
              <a:rPr lang="en-US" altLang="en-US" sz="2400"/>
              <a:t>выплат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разрезе</a:t>
            </a:r>
            <a:r>
              <a:rPr lang="en-US" altLang="ru-RU" sz="2400"/>
              <a:t> </a:t>
            </a:r>
            <a:r>
              <a:rPr lang="en-US" altLang="en-US" sz="2400"/>
              <a:t>полученной</a:t>
            </a:r>
            <a:r>
              <a:rPr lang="en-US" altLang="ru-RU" sz="2400"/>
              <a:t> </a:t>
            </a:r>
            <a:r>
              <a:rPr lang="en-US" altLang="en-US" sz="2400"/>
              <a:t>средней</a:t>
            </a:r>
            <a:r>
              <a:rPr lang="en-US" altLang="ru-RU" sz="2400"/>
              <a:t> </a:t>
            </a:r>
            <a:r>
              <a:rPr lang="en-US" altLang="en-US" sz="2400"/>
              <a:t>премии</a:t>
            </a:r>
            <a:r>
              <a:rPr lang="en-US" altLang="ru-RU" sz="2400"/>
              <a:t>, </a:t>
            </a:r>
            <a:r>
              <a:rPr lang="en-US" altLang="en-US" sz="2400"/>
              <a:t>произведённой</a:t>
            </a:r>
            <a:r>
              <a:rPr lang="en-US" altLang="ru-RU" sz="2400"/>
              <a:t> </a:t>
            </a:r>
            <a:r>
              <a:rPr lang="en-US" altLang="en-US" sz="2400"/>
              <a:t>средней</a:t>
            </a:r>
            <a:r>
              <a:rPr lang="en-US" altLang="ru-RU" sz="2400"/>
              <a:t> </a:t>
            </a:r>
            <a:r>
              <a:rPr lang="en-US" altLang="en-US" sz="2400"/>
              <a:t>выплате</a:t>
            </a:r>
            <a:r>
              <a:rPr lang="en-US" altLang="ru-RU" sz="2400"/>
              <a:t>.</a:t>
            </a:r>
            <a:endParaRPr lang="en-US" altLang="ru-RU" sz="2400"/>
          </a:p>
        </p:txBody>
      </p:sp>
      <p:graphicFrame>
        <p:nvGraphicFramePr>
          <p:cNvPr id="6" name="Таблица 5"/>
          <p:cNvGraphicFramePr/>
          <p:nvPr>
            <p:custDataLst>
              <p:tags r:id="rId1"/>
            </p:custDataLst>
          </p:nvPr>
        </p:nvGraphicFramePr>
        <p:xfrm>
          <a:off x="1070610" y="2071370"/>
          <a:ext cx="14366240" cy="6546850"/>
        </p:xfrm>
        <a:graphic>
          <a:graphicData uri="http://schemas.openxmlformats.org/drawingml/2006/table">
            <a:tbl>
              <a:tblPr/>
              <a:tblGrid>
                <a:gridCol w="755015"/>
                <a:gridCol w="3373574"/>
                <a:gridCol w="1139885"/>
                <a:gridCol w="1002549"/>
                <a:gridCol w="1150777"/>
                <a:gridCol w="1466174"/>
                <a:gridCol w="1826089"/>
                <a:gridCol w="1825625"/>
                <a:gridCol w="1826552"/>
              </a:tblGrid>
              <a:tr h="78867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Г. Москва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51,58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110330,50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8452,74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24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010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124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316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Московская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45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61,24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108357,17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6846,93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15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837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051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098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Новосибирская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17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163,91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180088,16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6352,94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582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910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320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Краснодарский край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79,74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123316,25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5176,98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503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461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317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Г. Санкт-Петербург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63,14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99795,93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6782,33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357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919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523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2514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Республика Татарстан (Татарстан)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12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84,78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119707,97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6728,67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065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604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443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6096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Челябинская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22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96,43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139536,31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6118,55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108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873570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Приморский край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15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145,54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167506,35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7487,32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287196068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Республика Башкортостан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35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82,82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114121,42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5030,75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260130336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2451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Ростовская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76,77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116700,81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5247,11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821269759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2578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Свердловская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55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57,74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98657,15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5327,26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121884716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2514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12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Самарская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12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73,96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102625,20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5595,75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092878137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Нижегородская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65,15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108124,14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6063,33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809470046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Красноярский край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27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76,90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113263,11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5959,30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732246006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15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Воронежская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35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76,64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107092,16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5844,42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888409308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/>
          <p:nvPr>
            <p:custDataLst>
              <p:tags r:id="rId2"/>
            </p:custDataLst>
          </p:nvPr>
        </p:nvGraphicFramePr>
        <p:xfrm>
          <a:off x="1070610" y="1419225"/>
          <a:ext cx="14366240" cy="740410"/>
        </p:xfrm>
        <a:graphic>
          <a:graphicData uri="http://schemas.openxmlformats.org/drawingml/2006/table">
            <a:tbl>
              <a:tblPr/>
              <a:tblGrid>
                <a:gridCol w="742559"/>
                <a:gridCol w="3386030"/>
                <a:gridCol w="1120942"/>
                <a:gridCol w="1021492"/>
                <a:gridCol w="1150777"/>
                <a:gridCol w="1466174"/>
                <a:gridCol w="2191385"/>
                <a:gridCol w="1500505"/>
                <a:gridCol w="1786376"/>
              </a:tblGrid>
              <a:tr h="74041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№</a:t>
                      </a:r>
                      <a:endParaRPr lang="en-US" altLang="zh-CN" sz="14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Регион</a:t>
                      </a:r>
                      <a:endParaRPr lang="en-US" altLang="zh-CN" sz="14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сборам</a:t>
                      </a:r>
                      <a:endParaRPr lang="en-US" altLang="zh-CN" sz="14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средней премии</a:t>
                      </a:r>
                      <a:endParaRPr lang="en-US" altLang="zh-CN" sz="14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ср. выплате</a:t>
                      </a:r>
                      <a:endParaRPr lang="en-US" altLang="zh-CN" sz="14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Уровень выплат%</a:t>
                      </a:r>
                      <a:endParaRPr lang="en-US" altLang="zh-CN" sz="14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Средняя выплата</a:t>
                      </a:r>
                      <a:endParaRPr lang="en-US" altLang="zh-CN" sz="14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45720" marR="4572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Средняя премия</a:t>
                      </a:r>
                      <a:endParaRPr lang="en-US" altLang="zh-CN" sz="14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45720" marR="4572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Выплаты всего</a:t>
                      </a:r>
                      <a:endParaRPr lang="en-US" altLang="zh-CN" sz="14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45720" marR="4572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525" y="167005"/>
            <a:ext cx="14605000" cy="988695"/>
          </a:xfrm>
        </p:spPr>
        <p:txBody>
          <a:bodyPr/>
          <a:p>
            <a:pPr algn="l"/>
            <a:r>
              <a:rPr lang="ru-RU" altLang="en-US" sz="2400"/>
              <a:t>Приложения: </a:t>
            </a:r>
            <a:r>
              <a:rPr lang="en-US" altLang="en-US" sz="2400"/>
              <a:t>ТОП</a:t>
            </a:r>
            <a:r>
              <a:rPr lang="en-US" altLang="ru-RU" sz="2400"/>
              <a:t> 30 </a:t>
            </a:r>
            <a:r>
              <a:rPr lang="en-US" altLang="en-US" sz="2400"/>
              <a:t>регионов</a:t>
            </a:r>
            <a:r>
              <a:rPr lang="en-US" altLang="ru-RU" sz="2400"/>
              <a:t> </a:t>
            </a:r>
            <a:r>
              <a:rPr lang="en-US" altLang="en-US" sz="2400"/>
              <a:t>по</a:t>
            </a:r>
            <a:r>
              <a:rPr lang="en-US" altLang="ru-RU" sz="2400"/>
              <a:t> </a:t>
            </a:r>
            <a:r>
              <a:rPr lang="en-US" altLang="en-US" sz="2400"/>
              <a:t>общей</a:t>
            </a:r>
            <a:r>
              <a:rPr lang="en-US" altLang="ru-RU" sz="2400"/>
              <a:t> </a:t>
            </a:r>
            <a:r>
              <a:rPr lang="en-US" altLang="en-US" sz="2400"/>
              <a:t>сумме</a:t>
            </a:r>
            <a:r>
              <a:rPr lang="en-US" altLang="ru-RU" sz="2400"/>
              <a:t> </a:t>
            </a:r>
            <a:r>
              <a:rPr lang="en-US" altLang="en-US" sz="2400"/>
              <a:t>страховых</a:t>
            </a:r>
            <a:r>
              <a:rPr lang="en-US" altLang="ru-RU" sz="2400"/>
              <a:t> </a:t>
            </a:r>
            <a:r>
              <a:rPr lang="en-US" altLang="en-US" sz="2400"/>
              <a:t>выплат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разрезе</a:t>
            </a:r>
            <a:r>
              <a:rPr lang="en-US" altLang="ru-RU" sz="2400"/>
              <a:t> </a:t>
            </a:r>
            <a:r>
              <a:rPr lang="en-US" altLang="en-US" sz="2400"/>
              <a:t>полученной</a:t>
            </a:r>
            <a:r>
              <a:rPr lang="en-US" altLang="ru-RU" sz="2400"/>
              <a:t> </a:t>
            </a:r>
            <a:r>
              <a:rPr lang="en-US" altLang="en-US" sz="2400"/>
              <a:t>средней</a:t>
            </a:r>
            <a:r>
              <a:rPr lang="en-US" altLang="ru-RU" sz="2400"/>
              <a:t> </a:t>
            </a:r>
            <a:r>
              <a:rPr lang="en-US" altLang="en-US" sz="2400"/>
              <a:t>премии</a:t>
            </a:r>
            <a:r>
              <a:rPr lang="en-US" altLang="ru-RU" sz="2400"/>
              <a:t>, </a:t>
            </a:r>
            <a:r>
              <a:rPr lang="en-US" altLang="en-US" sz="2400"/>
              <a:t>произведённой</a:t>
            </a:r>
            <a:r>
              <a:rPr lang="en-US" altLang="ru-RU" sz="2400"/>
              <a:t> </a:t>
            </a:r>
            <a:r>
              <a:rPr lang="en-US" altLang="en-US" sz="2400"/>
              <a:t>средней</a:t>
            </a:r>
            <a:r>
              <a:rPr lang="en-US" altLang="ru-RU" sz="2400"/>
              <a:t> </a:t>
            </a:r>
            <a:r>
              <a:rPr lang="en-US" altLang="en-US" sz="2400"/>
              <a:t>выплате</a:t>
            </a:r>
            <a:r>
              <a:rPr lang="en-US" altLang="ru-RU" sz="2400"/>
              <a:t>.</a:t>
            </a:r>
            <a:endParaRPr lang="en-US" altLang="ru-RU" sz="2400"/>
          </a:p>
        </p:txBody>
      </p:sp>
      <p:graphicFrame>
        <p:nvGraphicFramePr>
          <p:cNvPr id="6" name="Таблица 5"/>
          <p:cNvGraphicFramePr/>
          <p:nvPr>
            <p:custDataLst>
              <p:tags r:id="rId1"/>
            </p:custDataLst>
          </p:nvPr>
        </p:nvGraphicFramePr>
        <p:xfrm>
          <a:off x="1070610" y="2071370"/>
          <a:ext cx="14366240" cy="6546850"/>
        </p:xfrm>
        <a:graphic>
          <a:graphicData uri="http://schemas.openxmlformats.org/drawingml/2006/table">
            <a:tbl>
              <a:tblPr/>
              <a:tblGrid>
                <a:gridCol w="755015"/>
                <a:gridCol w="3373574"/>
                <a:gridCol w="1139885"/>
                <a:gridCol w="1002549"/>
                <a:gridCol w="1150777"/>
                <a:gridCol w="1466174"/>
                <a:gridCol w="1826089"/>
                <a:gridCol w="1825625"/>
                <a:gridCol w="1826552"/>
              </a:tblGrid>
              <a:tr h="78867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Иркутская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85,40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121084,11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5972,80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854954743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17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Республика Дагестан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121,54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158167,69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6154,02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606697822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Ставропольский край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17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76,69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114794,87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4844,84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530631105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Хабаровский край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114,50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146749,30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7580,43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427916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903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Кемеровская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69,80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116177,50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6556,26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350791344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2514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Алтайский край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37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74,47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113216,49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5359,44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185572469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6096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22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Волгоградская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80,19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110043,20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4632,15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176396934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Оренбургская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25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71,22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111756,89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5012,89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786881573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Тюменская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78,87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106380,67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5695,70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769514441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2451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25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Саратовская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52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68,09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103935,82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4905,86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694744018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2578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Омская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26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68,82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99130,28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5877,89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667199243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2514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27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Ленинградская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43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55,21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109463,42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5212,31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353792011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Пермский край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50,33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93349,76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5478,61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190452007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29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Ульяновская область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42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14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93,29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139087,87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5919,77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123315468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Ханты-Мансийский автономный округ - Югра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22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15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61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50,54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101879,55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6528,58 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 </a:t>
                      </a:r>
                      <a:r>
                        <a:rPr lang="en-US" altLang="zh-CN" sz="20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077527870</a:t>
                      </a:r>
                      <a:endParaRPr lang="en-US" altLang="zh-CN" sz="20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20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20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/>
          <p:nvPr>
            <p:custDataLst>
              <p:tags r:id="rId2"/>
            </p:custDataLst>
          </p:nvPr>
        </p:nvGraphicFramePr>
        <p:xfrm>
          <a:off x="1070610" y="1419225"/>
          <a:ext cx="14366240" cy="740410"/>
        </p:xfrm>
        <a:graphic>
          <a:graphicData uri="http://schemas.openxmlformats.org/drawingml/2006/table">
            <a:tbl>
              <a:tblPr/>
              <a:tblGrid>
                <a:gridCol w="528320"/>
                <a:gridCol w="3600269"/>
                <a:gridCol w="1120942"/>
                <a:gridCol w="1021492"/>
                <a:gridCol w="1150777"/>
                <a:gridCol w="1466174"/>
                <a:gridCol w="2191385"/>
                <a:gridCol w="1500505"/>
                <a:gridCol w="1786376"/>
              </a:tblGrid>
              <a:tr h="74041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en-US" sz="14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       </a:t>
                      </a:r>
                      <a:r>
                        <a:rPr lang="en-US" altLang="zh-CN" sz="14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№</a:t>
                      </a:r>
                      <a:endParaRPr lang="en-US" altLang="zh-CN" sz="14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Регион</a:t>
                      </a:r>
                      <a:endParaRPr lang="en-US" altLang="zh-CN" sz="14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сборам</a:t>
                      </a:r>
                      <a:endParaRPr lang="en-US" altLang="zh-CN" sz="14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средней премии</a:t>
                      </a:r>
                      <a:endParaRPr lang="en-US" altLang="zh-CN" sz="14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ср. выплате</a:t>
                      </a:r>
                      <a:endParaRPr lang="en-US" altLang="zh-CN" sz="14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Уровень выплат%</a:t>
                      </a:r>
                      <a:endParaRPr lang="en-US" altLang="zh-CN" sz="14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Средняя выплата</a:t>
                      </a:r>
                      <a:endParaRPr lang="en-US" altLang="zh-CN" sz="14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45720" marR="4572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Средняя премия</a:t>
                      </a:r>
                      <a:endParaRPr lang="en-US" altLang="zh-CN" sz="14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45720" marR="4572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Выплаты всего</a:t>
                      </a:r>
                      <a:endParaRPr lang="en-US" altLang="zh-CN" sz="14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45720" marR="4572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525" y="167005"/>
            <a:ext cx="14605000" cy="988695"/>
          </a:xfrm>
        </p:spPr>
        <p:txBody>
          <a:bodyPr/>
          <a:p>
            <a:pPr algn="l"/>
            <a:r>
              <a:rPr lang="ru-RU" altLang="en-US" sz="2400"/>
              <a:t>Приложения: </a:t>
            </a:r>
            <a:r>
              <a:rPr lang="en-US" altLang="en-US" sz="2400"/>
              <a:t>ТОП</a:t>
            </a:r>
            <a:r>
              <a:rPr lang="en-US" altLang="ru-RU" sz="2400"/>
              <a:t> 30 </a:t>
            </a:r>
            <a:r>
              <a:rPr lang="en-US" altLang="en-US" sz="2400"/>
              <a:t>регионов</a:t>
            </a:r>
            <a:r>
              <a:rPr lang="en-US" altLang="ru-RU" sz="2400"/>
              <a:t> </a:t>
            </a:r>
            <a:r>
              <a:rPr lang="en-US" altLang="en-US" sz="2400"/>
              <a:t>уровню</a:t>
            </a:r>
            <a:r>
              <a:rPr lang="en-US" altLang="ru-RU" sz="2400"/>
              <a:t> </a:t>
            </a:r>
            <a:r>
              <a:rPr lang="en-US" altLang="en-US" sz="2400"/>
              <a:t>выплат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привязке</a:t>
            </a:r>
            <a:r>
              <a:rPr lang="en-US" altLang="ru-RU" sz="2400"/>
              <a:t> </a:t>
            </a:r>
            <a:r>
              <a:rPr lang="en-US" altLang="en-US" sz="2400"/>
              <a:t>к</a:t>
            </a:r>
            <a:r>
              <a:rPr lang="en-US" altLang="ru-RU" sz="2400"/>
              <a:t> </a:t>
            </a:r>
            <a:r>
              <a:rPr lang="en-US" altLang="en-US" sz="2400"/>
              <a:t>сборам</a:t>
            </a:r>
            <a:r>
              <a:rPr lang="en-US" altLang="ru-RU" sz="2400"/>
              <a:t> </a:t>
            </a:r>
            <a:r>
              <a:rPr lang="en-US" altLang="en-US" sz="2400"/>
              <a:t>страховых</a:t>
            </a:r>
            <a:r>
              <a:rPr lang="en-US" altLang="ru-RU" sz="2400"/>
              <a:t> </a:t>
            </a:r>
            <a:r>
              <a:rPr lang="en-US" altLang="en-US" sz="2400"/>
              <a:t>премий</a:t>
            </a:r>
            <a:r>
              <a:rPr lang="en-US" altLang="ru-RU" sz="2400"/>
              <a:t>, </a:t>
            </a:r>
            <a:r>
              <a:rPr lang="en-US" altLang="en-US" sz="2400"/>
              <a:t>средней</a:t>
            </a:r>
            <a:r>
              <a:rPr lang="en-US" altLang="ru-RU" sz="2400"/>
              <a:t> </a:t>
            </a:r>
            <a:r>
              <a:rPr lang="en-US" altLang="en-US" sz="2400"/>
              <a:t>премии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средней</a:t>
            </a:r>
            <a:r>
              <a:rPr lang="en-US" altLang="ru-RU" sz="2400"/>
              <a:t> </a:t>
            </a:r>
            <a:r>
              <a:rPr lang="en-US" altLang="en-US" sz="2400"/>
              <a:t>выплате</a:t>
            </a:r>
            <a:r>
              <a:rPr lang="en-US" altLang="ru-RU" sz="2400"/>
              <a:t>. </a:t>
            </a:r>
            <a:endParaRPr lang="en-US" altLang="ru-RU" sz="2400"/>
          </a:p>
        </p:txBody>
      </p:sp>
      <p:graphicFrame>
        <p:nvGraphicFramePr>
          <p:cNvPr id="6" name="Таблица 5"/>
          <p:cNvGraphicFramePr/>
          <p:nvPr>
            <p:custDataLst>
              <p:tags r:id="rId1"/>
            </p:custDataLst>
          </p:nvPr>
        </p:nvGraphicFramePr>
        <p:xfrm>
          <a:off x="1070610" y="2071370"/>
          <a:ext cx="14366240" cy="6546850"/>
        </p:xfrm>
        <a:graphic>
          <a:graphicData uri="http://schemas.openxmlformats.org/drawingml/2006/table">
            <a:tbl>
              <a:tblPr/>
              <a:tblGrid>
                <a:gridCol w="601949"/>
                <a:gridCol w="2689641"/>
                <a:gridCol w="908794"/>
                <a:gridCol w="799300"/>
                <a:gridCol w="917477"/>
                <a:gridCol w="1168933"/>
                <a:gridCol w="1455882"/>
                <a:gridCol w="1455512"/>
                <a:gridCol w="1456250"/>
                <a:gridCol w="1456251"/>
                <a:gridCol w="1456251"/>
              </a:tblGrid>
              <a:tr h="78867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Республика Ингушетия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87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39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63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502,20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175 </a:t>
                      </a: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320 633,46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880 </a:t>
                      </a: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456 858,94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5598,79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271160,10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Новосибирская область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17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163,91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 </a:t>
                      </a: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066462 468,35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11 582910320,03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6352,94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180088,16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Приморский край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15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145,54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5 006836145,56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7 287196067,70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7487,32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167506,35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Республика Дагестан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30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19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17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121,54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2 967544250,21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3 606697821,98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6154,02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158167,69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Хабаровский край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29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19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114,50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2 993930172,64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3 427916902,62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7580,43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146749,30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2514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Карачаево-Черкесская Республика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79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29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76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109,14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5 31458845,36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5 80024926,97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5911,67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164826,63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6096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Чеченская Республика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75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83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60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102,18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886061807,95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905364959,32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4853,86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197032,64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Республика Бурятия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62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33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44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23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101,09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1 418667109,30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1 434166811,61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5847,02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126180,43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Республика Хакасия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73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73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61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20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96,70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930107849,25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899400654,26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5088,26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129764,92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2451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Челябинская область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22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13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96,43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8 409051251,38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8 108873569,92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6118,55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139536,31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2578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Г. Севастополь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77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23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70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67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95,89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760098129,88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728889466,43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6087,55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99724,92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2514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12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Камчатский край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76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65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95,34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798313472,86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761144862,19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7169,02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155557,91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13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Республика Северная Осетия - Алания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78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32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71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95,22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750461386,25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714574565,95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5852,78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161705,04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14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Ульяновская область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42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28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29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14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93,29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2276109888,15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2123315468,20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5919,77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139087,87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15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Республика Марий Эл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68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74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57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55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88,58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1129849934,69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1000772033,57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5065,09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6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103214,94 </a:t>
                      </a:r>
                      <a:endParaRPr lang="en-US" altLang="zh-CN" sz="16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6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6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6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6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6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6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6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/>
          <p:nvPr>
            <p:custDataLst>
              <p:tags r:id="rId2"/>
            </p:custDataLst>
          </p:nvPr>
        </p:nvGraphicFramePr>
        <p:xfrm>
          <a:off x="1058545" y="1419225"/>
          <a:ext cx="14366240" cy="740410"/>
        </p:xfrm>
        <a:graphic>
          <a:graphicData uri="http://schemas.openxmlformats.org/drawingml/2006/table">
            <a:tbl>
              <a:tblPr/>
              <a:tblGrid>
                <a:gridCol w="675005"/>
                <a:gridCol w="2631329"/>
                <a:gridCol w="897694"/>
                <a:gridCol w="818050"/>
                <a:gridCol w="921587"/>
                <a:gridCol w="1174169"/>
                <a:gridCol w="1754946"/>
                <a:gridCol w="1201663"/>
                <a:gridCol w="1430599"/>
                <a:gridCol w="1430599"/>
                <a:gridCol w="1430599"/>
              </a:tblGrid>
              <a:tr h="74041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№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Регион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сборам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средней премии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общей сумме выплат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ср. выплате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Уровень выплат%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Сбор премий, всего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Выплаты всего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Средняя премия Итого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Средняя выплата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8000" y="508000"/>
            <a:ext cx="15544800" cy="609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800" b="1" dirty="0">
                <a:solidFill>
                  <a:srgbClr val="1D1D1F"/>
                </a:solidFill>
                <a:latin typeface="得意黑" pitchFamily="34" charset="-122"/>
                <a:ea typeface="得意黑" pitchFamily="34" charset="-122"/>
                <a:cs typeface="得意黑" pitchFamily="34" charset="-120"/>
              </a:rPr>
              <a:t>Содержание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508000" y="1270000"/>
            <a:ext cx="1016000" cy="50800"/>
          </a:xfrm>
          <a:custGeom>
            <a:avLst/>
            <a:gdLst/>
            <a:ahLst/>
            <a:cxnLst/>
            <a:rect l="l" t="t" r="r" b="b"/>
            <a:pathLst>
              <a:path w="1016000" h="50800">
                <a:moveTo>
                  <a:pt x="25400" y="0"/>
                </a:moveTo>
                <a:lnTo>
                  <a:pt x="990600" y="0"/>
                </a:lnTo>
                <a:cubicBezTo>
                  <a:pt x="1004619" y="0"/>
                  <a:pt x="1016000" y="11381"/>
                  <a:pt x="1016000" y="25400"/>
                </a:cubicBezTo>
                <a:lnTo>
                  <a:pt x="1016000" y="25400"/>
                </a:lnTo>
                <a:cubicBezTo>
                  <a:pt x="1016000" y="39419"/>
                  <a:pt x="1004619" y="50800"/>
                  <a:pt x="990600" y="50800"/>
                </a:cubicBezTo>
                <a:lnTo>
                  <a:pt x="25400" y="50800"/>
                </a:lnTo>
                <a:cubicBezTo>
                  <a:pt x="11381" y="50800"/>
                  <a:pt x="0" y="39419"/>
                  <a:pt x="0" y="25400"/>
                </a:cubicBezTo>
                <a:lnTo>
                  <a:pt x="0" y="25400"/>
                </a:lnTo>
                <a:cubicBezTo>
                  <a:pt x="0" y="11381"/>
                  <a:pt x="11381" y="0"/>
                  <a:pt x="25400" y="0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4" name="Shape 2"/>
          <p:cNvSpPr/>
          <p:nvPr/>
        </p:nvSpPr>
        <p:spPr>
          <a:xfrm>
            <a:off x="508000" y="18288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203200" y="0"/>
                </a:moveTo>
                <a:lnTo>
                  <a:pt x="609600" y="0"/>
                </a:lnTo>
                <a:cubicBezTo>
                  <a:pt x="721749" y="0"/>
                  <a:pt x="812800" y="91051"/>
                  <a:pt x="812800" y="203200"/>
                </a:cubicBezTo>
                <a:lnTo>
                  <a:pt x="812800" y="609600"/>
                </a:lnTo>
                <a:cubicBezTo>
                  <a:pt x="812800" y="721749"/>
                  <a:pt x="721749" y="812800"/>
                  <a:pt x="609600" y="812800"/>
                </a:cubicBezTo>
                <a:lnTo>
                  <a:pt x="203200" y="812800"/>
                </a:lnTo>
                <a:cubicBezTo>
                  <a:pt x="91051" y="812800"/>
                  <a:pt x="0" y="721749"/>
                  <a:pt x="0" y="6096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007AFF"/>
          </a:solidFill>
          <a:effectLst>
            <a:outerShdw blurRad="101600" dist="50800" dir="2700000" algn="bl" rotWithShape="0">
              <a:srgbClr val="FFFFFF">
                <a:alpha val="75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431800" y="1828800"/>
            <a:ext cx="965200" cy="812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574800" y="1930400"/>
            <a:ext cx="35941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Резюме года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574800" y="2438400"/>
            <a:ext cx="3543300" cy="330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Переломный момент рынка ОСАГО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8534400" y="18288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203200" y="0"/>
                </a:moveTo>
                <a:lnTo>
                  <a:pt x="609600" y="0"/>
                </a:lnTo>
                <a:cubicBezTo>
                  <a:pt x="721749" y="0"/>
                  <a:pt x="812800" y="91051"/>
                  <a:pt x="812800" y="203200"/>
                </a:cubicBezTo>
                <a:lnTo>
                  <a:pt x="812800" y="609600"/>
                </a:lnTo>
                <a:cubicBezTo>
                  <a:pt x="812800" y="721749"/>
                  <a:pt x="721749" y="812800"/>
                  <a:pt x="609600" y="812800"/>
                </a:cubicBezTo>
                <a:lnTo>
                  <a:pt x="203200" y="812800"/>
                </a:lnTo>
                <a:cubicBezTo>
                  <a:pt x="91051" y="812800"/>
                  <a:pt x="0" y="721749"/>
                  <a:pt x="0" y="6096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34C759"/>
          </a:solidFill>
          <a:effectLst>
            <a:outerShdw blurRad="101600" dist="50800" dir="2700000" algn="bl" rotWithShape="0">
              <a:srgbClr val="FFFFFF">
                <a:alpha val="75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8458200" y="1828800"/>
            <a:ext cx="965200" cy="812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9601200" y="1930400"/>
            <a:ext cx="38608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Финансовые показатели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601200" y="2438400"/>
            <a:ext cx="3810000" cy="330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Динамика рынка и ключевые метрики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08000" y="36322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203200" y="0"/>
                </a:moveTo>
                <a:lnTo>
                  <a:pt x="609600" y="0"/>
                </a:lnTo>
                <a:cubicBezTo>
                  <a:pt x="721749" y="0"/>
                  <a:pt x="812800" y="91051"/>
                  <a:pt x="812800" y="203200"/>
                </a:cubicBezTo>
                <a:lnTo>
                  <a:pt x="812800" y="609600"/>
                </a:lnTo>
                <a:cubicBezTo>
                  <a:pt x="812800" y="721749"/>
                  <a:pt x="721749" y="812800"/>
                  <a:pt x="609600" y="812800"/>
                </a:cubicBezTo>
                <a:lnTo>
                  <a:pt x="203200" y="812800"/>
                </a:lnTo>
                <a:cubicBezTo>
                  <a:pt x="91051" y="812800"/>
                  <a:pt x="0" y="721749"/>
                  <a:pt x="0" y="6096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FF9500"/>
          </a:solidFill>
          <a:effectLst>
            <a:outerShdw blurRad="101600" dist="50800" dir="2700000" algn="bl" rotWithShape="0">
              <a:srgbClr val="FFFFFF">
                <a:alpha val="75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431800" y="3632200"/>
            <a:ext cx="965200" cy="812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574800" y="3733800"/>
            <a:ext cx="36195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Краткосрочные полисы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574800" y="4241800"/>
            <a:ext cx="3568700" cy="330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Революция в сегменте страхования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534400" y="36322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203200" y="0"/>
                </a:moveTo>
                <a:lnTo>
                  <a:pt x="609600" y="0"/>
                </a:lnTo>
                <a:cubicBezTo>
                  <a:pt x="721749" y="0"/>
                  <a:pt x="812800" y="91051"/>
                  <a:pt x="812800" y="203200"/>
                </a:cubicBezTo>
                <a:lnTo>
                  <a:pt x="812800" y="609600"/>
                </a:lnTo>
                <a:cubicBezTo>
                  <a:pt x="812800" y="721749"/>
                  <a:pt x="721749" y="812800"/>
                  <a:pt x="609600" y="812800"/>
                </a:cubicBezTo>
                <a:lnTo>
                  <a:pt x="203200" y="812800"/>
                </a:lnTo>
                <a:cubicBezTo>
                  <a:pt x="91051" y="812800"/>
                  <a:pt x="0" y="721749"/>
                  <a:pt x="0" y="6096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AF52DE"/>
          </a:solidFill>
          <a:effectLst>
            <a:outerShdw blurRad="101600" dist="50800" dir="2700000" algn="bl" rotWithShape="0">
              <a:srgbClr val="FFFFFF">
                <a:alpha val="75000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8458200" y="3632200"/>
            <a:ext cx="965200" cy="812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9601200" y="3733800"/>
            <a:ext cx="32766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ТОП страховщиков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9601200" y="4241800"/>
            <a:ext cx="3225800" cy="330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Структура рынка и конкуренция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08000" y="54356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203200" y="0"/>
                </a:moveTo>
                <a:lnTo>
                  <a:pt x="609600" y="0"/>
                </a:lnTo>
                <a:cubicBezTo>
                  <a:pt x="721749" y="0"/>
                  <a:pt x="812800" y="91051"/>
                  <a:pt x="812800" y="203200"/>
                </a:cubicBezTo>
                <a:lnTo>
                  <a:pt x="812800" y="609600"/>
                </a:lnTo>
                <a:cubicBezTo>
                  <a:pt x="812800" y="721749"/>
                  <a:pt x="721749" y="812800"/>
                  <a:pt x="609600" y="812800"/>
                </a:cubicBezTo>
                <a:lnTo>
                  <a:pt x="203200" y="812800"/>
                </a:lnTo>
                <a:cubicBezTo>
                  <a:pt x="91051" y="812800"/>
                  <a:pt x="0" y="721749"/>
                  <a:pt x="0" y="6096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5856D6"/>
          </a:solidFill>
          <a:effectLst>
            <a:outerShdw blurRad="101600" dist="50800" dir="2700000" algn="bl" rotWithShape="0">
              <a:srgbClr val="FFFFFF">
                <a:alpha val="75000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431800" y="5435600"/>
            <a:ext cx="965200" cy="812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574800" y="5537200"/>
            <a:ext cx="3543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География рынка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574800" y="6045200"/>
            <a:ext cx="3492500" cy="330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Региональный анализ и донорство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8534400" y="54356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203200" y="0"/>
                </a:moveTo>
                <a:lnTo>
                  <a:pt x="609600" y="0"/>
                </a:lnTo>
                <a:cubicBezTo>
                  <a:pt x="721749" y="0"/>
                  <a:pt x="812800" y="91051"/>
                  <a:pt x="812800" y="203200"/>
                </a:cubicBezTo>
                <a:lnTo>
                  <a:pt x="812800" y="609600"/>
                </a:lnTo>
                <a:cubicBezTo>
                  <a:pt x="812800" y="721749"/>
                  <a:pt x="721749" y="812800"/>
                  <a:pt x="609600" y="812800"/>
                </a:cubicBezTo>
                <a:lnTo>
                  <a:pt x="203200" y="812800"/>
                </a:lnTo>
                <a:cubicBezTo>
                  <a:pt x="91051" y="812800"/>
                  <a:pt x="0" y="721749"/>
                  <a:pt x="0" y="6096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FF3B30"/>
          </a:solidFill>
          <a:effectLst>
            <a:outerShdw blurRad="101600" dist="50800" dir="2700000" algn="bl" rotWithShape="0">
              <a:srgbClr val="FFFFFF">
                <a:alpha val="75000"/>
              </a:srgbClr>
            </a:outerShdw>
          </a:effectLst>
        </p:spPr>
      </p:sp>
      <p:sp>
        <p:nvSpPr>
          <p:cNvPr id="25" name="Text 23"/>
          <p:cNvSpPr/>
          <p:nvPr/>
        </p:nvSpPr>
        <p:spPr>
          <a:xfrm>
            <a:off x="8458200" y="5435600"/>
            <a:ext cx="965200" cy="812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9601200" y="5537200"/>
            <a:ext cx="38354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Уровень выплат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9601200" y="6045200"/>
            <a:ext cx="3784600" cy="330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Анализ убыточности по видам рисков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08000" y="72390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203200" y="0"/>
                </a:moveTo>
                <a:lnTo>
                  <a:pt x="609600" y="0"/>
                </a:lnTo>
                <a:cubicBezTo>
                  <a:pt x="721749" y="0"/>
                  <a:pt x="812800" y="91051"/>
                  <a:pt x="812800" y="203200"/>
                </a:cubicBezTo>
                <a:lnTo>
                  <a:pt x="812800" y="609600"/>
                </a:lnTo>
                <a:cubicBezTo>
                  <a:pt x="812800" y="721749"/>
                  <a:pt x="721749" y="812800"/>
                  <a:pt x="609600" y="812800"/>
                </a:cubicBezTo>
                <a:lnTo>
                  <a:pt x="203200" y="812800"/>
                </a:lnTo>
                <a:cubicBezTo>
                  <a:pt x="91051" y="812800"/>
                  <a:pt x="0" y="721749"/>
                  <a:pt x="0" y="6096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5AC8FA"/>
          </a:solidFill>
          <a:effectLst>
            <a:outerShdw blurRad="101600" dist="50800" dir="2700000" algn="bl" rotWithShape="0">
              <a:srgbClr val="FFFFFF">
                <a:alpha val="75000"/>
              </a:srgbClr>
            </a:outerShdw>
          </a:effectLst>
        </p:spPr>
      </p:sp>
      <p:sp>
        <p:nvSpPr>
          <p:cNvPr id="29" name="Text 27"/>
          <p:cNvSpPr/>
          <p:nvPr/>
        </p:nvSpPr>
        <p:spPr>
          <a:xfrm>
            <a:off x="431800" y="7239000"/>
            <a:ext cx="965200" cy="812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07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574800" y="7340600"/>
            <a:ext cx="44831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Цифровизация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574800" y="7848600"/>
            <a:ext cx="4432300" cy="330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Классификация водителей и каналы продаж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8534400" y="7239000"/>
            <a:ext cx="812800" cy="8128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203200" y="0"/>
                </a:moveTo>
                <a:lnTo>
                  <a:pt x="609600" y="0"/>
                </a:lnTo>
                <a:cubicBezTo>
                  <a:pt x="721749" y="0"/>
                  <a:pt x="812800" y="91051"/>
                  <a:pt x="812800" y="203200"/>
                </a:cubicBezTo>
                <a:lnTo>
                  <a:pt x="812800" y="609600"/>
                </a:lnTo>
                <a:cubicBezTo>
                  <a:pt x="812800" y="721749"/>
                  <a:pt x="721749" y="812800"/>
                  <a:pt x="609600" y="812800"/>
                </a:cubicBezTo>
                <a:lnTo>
                  <a:pt x="203200" y="812800"/>
                </a:lnTo>
                <a:cubicBezTo>
                  <a:pt x="91051" y="812800"/>
                  <a:pt x="0" y="721749"/>
                  <a:pt x="0" y="6096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FF2D55"/>
          </a:solidFill>
          <a:effectLst>
            <a:outerShdw blurRad="101600" dist="50800" dir="2700000" algn="bl" rotWithShape="0">
              <a:srgbClr val="FFFFFF">
                <a:alpha val="75000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8458200" y="7239000"/>
            <a:ext cx="965200" cy="812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2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08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9601200" y="7340600"/>
            <a:ext cx="30734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Прогноз 2026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9601200" y="7848600"/>
            <a:ext cx="3022600" cy="330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Три сценария развития рынка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525" y="167005"/>
            <a:ext cx="14605000" cy="988695"/>
          </a:xfrm>
        </p:spPr>
        <p:txBody>
          <a:bodyPr/>
          <a:p>
            <a:pPr algn="l"/>
            <a:r>
              <a:rPr lang="ru-RU" altLang="en-US" sz="2400"/>
              <a:t>Приложения: </a:t>
            </a:r>
            <a:r>
              <a:rPr lang="en-US" altLang="en-US" sz="2400"/>
              <a:t>ТОП</a:t>
            </a:r>
            <a:r>
              <a:rPr lang="en-US" altLang="ru-RU" sz="2400"/>
              <a:t> 30 </a:t>
            </a:r>
            <a:r>
              <a:rPr lang="en-US" altLang="en-US" sz="2400"/>
              <a:t>регионов</a:t>
            </a:r>
            <a:r>
              <a:rPr lang="en-US" altLang="ru-RU" sz="2400"/>
              <a:t> </a:t>
            </a:r>
            <a:r>
              <a:rPr lang="en-US" altLang="en-US" sz="2400"/>
              <a:t>уровню</a:t>
            </a:r>
            <a:r>
              <a:rPr lang="en-US" altLang="ru-RU" sz="2400"/>
              <a:t> </a:t>
            </a:r>
            <a:r>
              <a:rPr lang="en-US" altLang="en-US" sz="2400"/>
              <a:t>выплат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привязке</a:t>
            </a:r>
            <a:r>
              <a:rPr lang="en-US" altLang="ru-RU" sz="2400"/>
              <a:t> </a:t>
            </a:r>
            <a:r>
              <a:rPr lang="en-US" altLang="en-US" sz="2400"/>
              <a:t>к</a:t>
            </a:r>
            <a:r>
              <a:rPr lang="en-US" altLang="ru-RU" sz="2400"/>
              <a:t> </a:t>
            </a:r>
            <a:r>
              <a:rPr lang="en-US" altLang="en-US" sz="2400"/>
              <a:t>сборам</a:t>
            </a:r>
            <a:r>
              <a:rPr lang="en-US" altLang="ru-RU" sz="2400"/>
              <a:t> </a:t>
            </a:r>
            <a:r>
              <a:rPr lang="en-US" altLang="en-US" sz="2400"/>
              <a:t>страховых</a:t>
            </a:r>
            <a:r>
              <a:rPr lang="en-US" altLang="ru-RU" sz="2400"/>
              <a:t> </a:t>
            </a:r>
            <a:r>
              <a:rPr lang="en-US" altLang="en-US" sz="2400"/>
              <a:t>премий</a:t>
            </a:r>
            <a:r>
              <a:rPr lang="en-US" altLang="ru-RU" sz="2400"/>
              <a:t>, </a:t>
            </a:r>
            <a:r>
              <a:rPr lang="en-US" altLang="en-US" sz="2400"/>
              <a:t>средней</a:t>
            </a:r>
            <a:r>
              <a:rPr lang="en-US" altLang="ru-RU" sz="2400"/>
              <a:t> </a:t>
            </a:r>
            <a:r>
              <a:rPr lang="en-US" altLang="en-US" sz="2400"/>
              <a:t>премии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средней</a:t>
            </a:r>
            <a:r>
              <a:rPr lang="en-US" altLang="ru-RU" sz="2400"/>
              <a:t> </a:t>
            </a:r>
            <a:r>
              <a:rPr lang="en-US" altLang="en-US" sz="2400"/>
              <a:t>выплате</a:t>
            </a:r>
            <a:r>
              <a:rPr lang="en-US" altLang="ru-RU" sz="2400"/>
              <a:t>. </a:t>
            </a:r>
            <a:endParaRPr lang="en-US" altLang="ru-RU" sz="2400"/>
          </a:p>
        </p:txBody>
      </p:sp>
      <p:graphicFrame>
        <p:nvGraphicFramePr>
          <p:cNvPr id="6" name="Таблица 5"/>
          <p:cNvGraphicFramePr/>
          <p:nvPr>
            <p:custDataLst>
              <p:tags r:id="rId1"/>
            </p:custDataLst>
          </p:nvPr>
        </p:nvGraphicFramePr>
        <p:xfrm>
          <a:off x="1070610" y="2071370"/>
          <a:ext cx="14366240" cy="6718935"/>
        </p:xfrm>
        <a:graphic>
          <a:graphicData uri="http://schemas.openxmlformats.org/drawingml/2006/table">
            <a:tbl>
              <a:tblPr/>
              <a:tblGrid>
                <a:gridCol w="601949"/>
                <a:gridCol w="2689641"/>
                <a:gridCol w="908794"/>
                <a:gridCol w="799300"/>
                <a:gridCol w="917477"/>
                <a:gridCol w="1168933"/>
                <a:gridCol w="1455882"/>
                <a:gridCol w="1455512"/>
                <a:gridCol w="1456250"/>
                <a:gridCol w="1456251"/>
                <a:gridCol w="1456251"/>
              </a:tblGrid>
              <a:tr h="78867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16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Иркутская область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18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26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16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26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85,40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4513803806,65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3854954742,53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5972,80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121084,11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6352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17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Республика Татарстан (Татарстан)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12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28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84,78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10693104215,29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9065604443,19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6728,67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119707,97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18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Республика Башкортостан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76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35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82,82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7558562721,84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6260130336,20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5030,75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114121,42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19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Пензенская область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40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47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32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31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81,05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2349632975,39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1904325699,56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5433,68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115743,37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20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Волгоградская область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23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91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22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41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80,19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3961127189,10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3176396933,61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4632,15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110043,20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2514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21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Краснодарский край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64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24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79,74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13171826612,36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10503461316,60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5176,98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123316,25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6096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22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Смоленская область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51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48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46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19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79,57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1729741632,73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1376421228,53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5430,51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131000,40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23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Архангельская область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46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18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38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38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79,57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2085959658,72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1659765039,03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6243,86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112840,10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24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Республика Тыва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83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68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81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18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79,57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350425824,25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278823862,57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5150,44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133090,15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2451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25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Тюменская область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28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36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24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49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78,87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3511420745,42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2769514440,66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5695,70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106380,67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2578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26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Амурская область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55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13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49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12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77,71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1667595440,92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1295957746,82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6621,49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140773,16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525145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27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Красноярский край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13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27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14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36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76,90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6153428314,03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4732246006,11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5959,30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113263,11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28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Ростовская область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59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29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76,77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7582513984,55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5821269759,15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5247,11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116700,81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29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Ставропольский край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17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84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18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34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76,69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4603950673,72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3530631104,83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4844,84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114794,87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30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Воронежская область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14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35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15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48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76,64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5073574076,09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3888409307,81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5844,42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8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107092,16 </a:t>
                      </a:r>
                      <a:endParaRPr lang="en-US" altLang="zh-CN" sz="18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0480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6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6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6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6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6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6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600" i="0">
                        <a:solidFill>
                          <a:srgbClr val="000000"/>
                        </a:solidFill>
                        <a:uFillTx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ru-RU" altLang="en-US" sz="16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/>
          <p:nvPr>
            <p:custDataLst>
              <p:tags r:id="rId2"/>
            </p:custDataLst>
          </p:nvPr>
        </p:nvGraphicFramePr>
        <p:xfrm>
          <a:off x="1058545" y="1419225"/>
          <a:ext cx="14366240" cy="740410"/>
        </p:xfrm>
        <a:graphic>
          <a:graphicData uri="http://schemas.openxmlformats.org/drawingml/2006/table">
            <a:tbl>
              <a:tblPr/>
              <a:tblGrid>
                <a:gridCol w="675005"/>
                <a:gridCol w="2631329"/>
                <a:gridCol w="897694"/>
                <a:gridCol w="818050"/>
                <a:gridCol w="921587"/>
                <a:gridCol w="1174169"/>
                <a:gridCol w="1754946"/>
                <a:gridCol w="1201663"/>
                <a:gridCol w="1430599"/>
                <a:gridCol w="1430599"/>
                <a:gridCol w="1430599"/>
              </a:tblGrid>
              <a:tr h="740410"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№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Регион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сборам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средней премии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общей сумме выплат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по ср. выплате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Уровень выплат%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Сбор премий, всего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Выплаты всего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Средняя премия Итого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p>
                      <a:pPr marL="0" indent="0" algn="ctr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SimSun" panose="02010600030101010101" pitchFamily="2" charset="-122"/>
                        </a:rPr>
                        <a:t>Средняя выплата</a:t>
                      </a:r>
                      <a:endParaRPr lang="en-US" altLang="zh-CN" sz="1200" i="0">
                        <a:solidFill>
                          <a:srgbClr val="000000"/>
                        </a:solidFill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525" y="167005"/>
            <a:ext cx="14605000" cy="988695"/>
          </a:xfrm>
        </p:spPr>
        <p:txBody>
          <a:bodyPr/>
          <a:p>
            <a:pPr algn="l"/>
            <a:r>
              <a:rPr lang="ru-RU" altLang="en-US" sz="2400"/>
              <a:t>Приложения: Общие сборы премий и  страховых выплат, в разрезе по количеству догооров и выплат, средней премии и средней выплате , категориям транспортных средств в 2025 году</a:t>
            </a:r>
            <a:r>
              <a:rPr lang="en-US" altLang="ru-RU" sz="2400"/>
              <a:t>. </a:t>
            </a:r>
            <a:endParaRPr lang="en-US" altLang="ru-RU" sz="2400"/>
          </a:p>
        </p:txBody>
      </p:sp>
      <p:graphicFrame>
        <p:nvGraphicFramePr>
          <p:cNvPr id="10" name="Таблица 9"/>
          <p:cNvGraphicFramePr/>
          <p:nvPr>
            <p:custDataLst>
              <p:tags r:id="rId1"/>
            </p:custDataLst>
          </p:nvPr>
        </p:nvGraphicFramePr>
        <p:xfrm>
          <a:off x="951230" y="1521460"/>
          <a:ext cx="14324330" cy="7196455"/>
        </p:xfrm>
        <a:graphic>
          <a:graphicData uri="http://schemas.openxmlformats.org/drawingml/2006/table">
            <a:tbl>
              <a:tblPr/>
              <a:tblGrid>
                <a:gridCol w="1468755"/>
                <a:gridCol w="2076450"/>
                <a:gridCol w="2812415"/>
                <a:gridCol w="1537970"/>
                <a:gridCol w="1898650"/>
                <a:gridCol w="2811780"/>
                <a:gridCol w="1718310"/>
              </a:tblGrid>
              <a:tr h="1350010"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Категории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Количество договоров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Сумма премий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Средняя премия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Количество выплат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Сумма выплат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Средняя выплата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945"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A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465071,00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1143666160,20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2459,12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4746,00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469711774,67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98970,03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215"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B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50556642,00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292818890029,34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5791,90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2459624,00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237993217692,10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96760,00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80"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C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1953346,00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24495961388,28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12540,51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190469,00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23263012521,88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122135,43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215"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CE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233150,00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4168312072,19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17878,24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28509,00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3619542187,26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126961,39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80"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D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397461,00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4783879065,23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12036,10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56660,00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5552731647,11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98000,91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80"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E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69622,00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151918265,31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2182,04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824,00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80686952,90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97921,06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80"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F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512956,00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1261277138,77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2458,84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5810,00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599353176,15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103158,89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215"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M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2246,00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5781129,41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2573,97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457,00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33375080,37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73030,81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580"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Tb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6884,00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85999974,54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12492,73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2085,00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173497801,60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83212,37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215"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Tm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7285,00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47530535,43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6524,44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596,00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78085823,72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131016,48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945"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Прочие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192236,00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512285023,53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2664,88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239424,00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22633474316,09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94533,02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0850">
                <a:tc>
                  <a:txBody>
                    <a:bodyPr/>
                    <a:p>
                      <a:pPr algn="ctr" fontAlgn="ctr"/>
                      <a:endParaRPr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945"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Итого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54396899,00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329475500782,22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6056,88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2989204,00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294496688973,85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2000" b="0" i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Calibri" panose="020F0502020204030204"/>
                          <a:cs typeface="Times New Roman" panose="02020603050405020304" charset="0"/>
                        </a:rPr>
                        <a:t>98520,10 </a:t>
                      </a:r>
                      <a:endParaRPr lang="en-US" altLang="zh-CN" sz="2000" b="0" i="0">
                        <a:solidFill>
                          <a:srgbClr val="000000"/>
                        </a:solidFill>
                        <a:latin typeface="Times New Roman" panose="02020603050405020304" charset="0"/>
                        <a:ea typeface="Calibri" panose="020F0502020204030204"/>
                        <a:cs typeface="Times New Roman" panose="02020603050405020304" charset="0"/>
                      </a:endParaRPr>
                    </a:p>
                  </a:txBody>
                  <a:tcPr marL="7937" marR="7937" marT="7937" marB="0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508000"/>
            <a:ext cx="101600" cy="406400"/>
          </a:xfrm>
          <a:custGeom>
            <a:avLst/>
            <a:gdLst/>
            <a:ahLst/>
            <a:cxnLst/>
            <a:rect l="l" t="t" r="r" b="b"/>
            <a:pathLst>
              <a:path w="101600" h="4064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355600"/>
                </a:lnTo>
                <a:cubicBezTo>
                  <a:pt x="101600" y="383637"/>
                  <a:pt x="78837" y="406400"/>
                  <a:pt x="508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3" name="Text 1"/>
          <p:cNvSpPr/>
          <p:nvPr/>
        </p:nvSpPr>
        <p:spPr>
          <a:xfrm>
            <a:off x="762000" y="584200"/>
            <a:ext cx="14859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kern="0" spc="70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РЕЗЮМЕ ГОДА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14350" y="1279525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F"/>
                </a:solidFill>
                <a:latin typeface="得意黑" pitchFamily="34" charset="-122"/>
                <a:ea typeface="得意黑" pitchFamily="34" charset="-122"/>
                <a:cs typeface="得意黑" pitchFamily="34" charset="-120"/>
              </a:rPr>
              <a:t>Переломный момент рынка ОСАГО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14096" y="1885696"/>
            <a:ext cx="9486392" cy="1739392"/>
          </a:xfrm>
          <a:custGeom>
            <a:avLst/>
            <a:gdLst/>
            <a:ahLst/>
            <a:cxnLst/>
            <a:rect l="l" t="t" r="r" b="b"/>
            <a:pathLst>
              <a:path w="9486392" h="1739392">
                <a:moveTo>
                  <a:pt x="304794" y="0"/>
                </a:moveTo>
                <a:lnTo>
                  <a:pt x="9181598" y="0"/>
                </a:lnTo>
                <a:cubicBezTo>
                  <a:pt x="9349931" y="0"/>
                  <a:pt x="9486392" y="136461"/>
                  <a:pt x="9486392" y="304794"/>
                </a:cubicBezTo>
                <a:lnTo>
                  <a:pt x="9486392" y="1434598"/>
                </a:lnTo>
                <a:cubicBezTo>
                  <a:pt x="9486392" y="1602931"/>
                  <a:pt x="9349931" y="1739392"/>
                  <a:pt x="9181598" y="1739392"/>
                </a:cubicBezTo>
                <a:lnTo>
                  <a:pt x="304794" y="1739392"/>
                </a:lnTo>
                <a:cubicBezTo>
                  <a:pt x="136573" y="1739392"/>
                  <a:pt x="0" y="1602819"/>
                  <a:pt x="0" y="1434598"/>
                </a:cubicBezTo>
                <a:lnTo>
                  <a:pt x="0" y="304794"/>
                </a:lnTo>
                <a:cubicBezTo>
                  <a:pt x="0" y="136573"/>
                  <a:pt x="136573" y="0"/>
                  <a:pt x="304794" y="0"/>
                </a:cubicBezTo>
                <a:close/>
              </a:path>
            </a:pathLst>
          </a:custGeom>
          <a:solidFill>
            <a:srgbClr val="FFFFFF">
              <a:alpha val="85098"/>
            </a:srgbClr>
          </a:solidFill>
          <a:ln w="12192">
            <a:solidFill>
              <a:srgbClr val="FFFFFF">
                <a:alpha val="30196"/>
              </a:srgbClr>
            </a:solidFill>
            <a:prstDash val="solid"/>
          </a:ln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824992" y="2196592"/>
            <a:ext cx="8978900" cy="1117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2025 год</a:t>
            </a:r>
            <a:r>
              <a:rPr lang="en-US" sz="18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стал периодом структурной трансформации рынка обязательного автострахования на фоне непростых макроэкономических условий и сохраняющихся геополитических рисков.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508000" y="3831208"/>
            <a:ext cx="4648200" cy="1930400"/>
          </a:xfrm>
          <a:custGeom>
            <a:avLst/>
            <a:gdLst/>
            <a:ahLst/>
            <a:cxnLst/>
            <a:rect l="l" t="t" r="r" b="b"/>
            <a:pathLst>
              <a:path w="4648200" h="1930400">
                <a:moveTo>
                  <a:pt x="203194" y="0"/>
                </a:moveTo>
                <a:lnTo>
                  <a:pt x="4445006" y="0"/>
                </a:lnTo>
                <a:cubicBezTo>
                  <a:pt x="4557227" y="0"/>
                  <a:pt x="4648200" y="90973"/>
                  <a:pt x="4648200" y="203194"/>
                </a:cubicBezTo>
                <a:lnTo>
                  <a:pt x="4648200" y="1727206"/>
                </a:lnTo>
                <a:cubicBezTo>
                  <a:pt x="4648200" y="1839427"/>
                  <a:pt x="4557227" y="1930400"/>
                  <a:pt x="4445006" y="1930400"/>
                </a:cubicBezTo>
                <a:lnTo>
                  <a:pt x="203194" y="1930400"/>
                </a:lnTo>
                <a:cubicBezTo>
                  <a:pt x="90973" y="1930400"/>
                  <a:pt x="0" y="1839427"/>
                  <a:pt x="0" y="1727206"/>
                </a:cubicBezTo>
                <a:lnTo>
                  <a:pt x="0" y="203194"/>
                </a:lnTo>
                <a:cubicBezTo>
                  <a:pt x="0" y="90973"/>
                  <a:pt x="90973" y="0"/>
                  <a:pt x="203194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762000" y="408520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52400" y="0"/>
                </a:moveTo>
                <a:lnTo>
                  <a:pt x="355600" y="0"/>
                </a:lnTo>
                <a:cubicBezTo>
                  <a:pt x="439712" y="0"/>
                  <a:pt x="508000" y="68288"/>
                  <a:pt x="508000" y="152400"/>
                </a:cubicBezTo>
                <a:lnTo>
                  <a:pt x="508000" y="355600"/>
                </a:lnTo>
                <a:cubicBezTo>
                  <a:pt x="508000" y="439712"/>
                  <a:pt x="439712" y="508000"/>
                  <a:pt x="355600" y="508000"/>
                </a:cubicBezTo>
                <a:lnTo>
                  <a:pt x="152400" y="508000"/>
                </a:lnTo>
                <a:cubicBezTo>
                  <a:pt x="68288" y="508000"/>
                  <a:pt x="0" y="439712"/>
                  <a:pt x="0" y="35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3B30">
              <a:alpha val="10196"/>
            </a:srgbClr>
          </a:solidFill>
        </p:spPr>
      </p:sp>
      <p:sp>
        <p:nvSpPr>
          <p:cNvPr id="9" name="Shape 7"/>
          <p:cNvSpPr/>
          <p:nvPr/>
        </p:nvSpPr>
        <p:spPr>
          <a:xfrm>
            <a:off x="904875" y="422490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8575" y="28575"/>
                </a:moveTo>
                <a:cubicBezTo>
                  <a:pt x="28575" y="20672"/>
                  <a:pt x="22190" y="14288"/>
                  <a:pt x="14288" y="14288"/>
                </a:cubicBezTo>
                <a:cubicBezTo>
                  <a:pt x="6385" y="14288"/>
                  <a:pt x="0" y="20672"/>
                  <a:pt x="0" y="28575"/>
                </a:cubicBezTo>
                <a:lnTo>
                  <a:pt x="0" y="178594"/>
                </a:lnTo>
                <a:cubicBezTo>
                  <a:pt x="0" y="198328"/>
                  <a:pt x="15984" y="214313"/>
                  <a:pt x="35719" y="214313"/>
                </a:cubicBezTo>
                <a:lnTo>
                  <a:pt x="214313" y="214313"/>
                </a:lnTo>
                <a:cubicBezTo>
                  <a:pt x="222215" y="214313"/>
                  <a:pt x="228600" y="207928"/>
                  <a:pt x="228600" y="200025"/>
                </a:cubicBezTo>
                <a:cubicBezTo>
                  <a:pt x="228600" y="192122"/>
                  <a:pt x="222215" y="185738"/>
                  <a:pt x="214313" y="185738"/>
                </a:cubicBezTo>
                <a:lnTo>
                  <a:pt x="35719" y="185738"/>
                </a:lnTo>
                <a:cubicBezTo>
                  <a:pt x="31790" y="185738"/>
                  <a:pt x="28575" y="182523"/>
                  <a:pt x="28575" y="178594"/>
                </a:cubicBezTo>
                <a:lnTo>
                  <a:pt x="28575" y="28575"/>
                </a:lnTo>
                <a:close/>
                <a:moveTo>
                  <a:pt x="210116" y="67241"/>
                </a:moveTo>
                <a:cubicBezTo>
                  <a:pt x="215697" y="61659"/>
                  <a:pt x="215697" y="52596"/>
                  <a:pt x="210116" y="47015"/>
                </a:cubicBezTo>
                <a:cubicBezTo>
                  <a:pt x="204534" y="41434"/>
                  <a:pt x="195471" y="41434"/>
                  <a:pt x="189890" y="47015"/>
                </a:cubicBezTo>
                <a:lnTo>
                  <a:pt x="142875" y="94074"/>
                </a:lnTo>
                <a:lnTo>
                  <a:pt x="117247" y="68491"/>
                </a:lnTo>
                <a:cubicBezTo>
                  <a:pt x="111666" y="62910"/>
                  <a:pt x="102602" y="62910"/>
                  <a:pt x="97021" y="68491"/>
                </a:cubicBezTo>
                <a:lnTo>
                  <a:pt x="54159" y="111353"/>
                </a:lnTo>
                <a:cubicBezTo>
                  <a:pt x="48578" y="116934"/>
                  <a:pt x="48578" y="125998"/>
                  <a:pt x="54159" y="131579"/>
                </a:cubicBezTo>
                <a:cubicBezTo>
                  <a:pt x="59740" y="137160"/>
                  <a:pt x="68803" y="137160"/>
                  <a:pt x="74384" y="131579"/>
                </a:cubicBezTo>
                <a:lnTo>
                  <a:pt x="107156" y="98807"/>
                </a:lnTo>
                <a:lnTo>
                  <a:pt x="132784" y="124435"/>
                </a:lnTo>
                <a:cubicBezTo>
                  <a:pt x="138366" y="130016"/>
                  <a:pt x="147429" y="130016"/>
                  <a:pt x="153010" y="124435"/>
                </a:cubicBezTo>
                <a:lnTo>
                  <a:pt x="210160" y="67285"/>
                </a:lnTo>
                <a:close/>
              </a:path>
            </a:pathLst>
          </a:custGeom>
          <a:solidFill>
            <a:srgbClr val="FF3B30"/>
          </a:solidFill>
        </p:spPr>
      </p:sp>
      <p:sp>
        <p:nvSpPr>
          <p:cNvPr id="10" name="Text 8"/>
          <p:cNvSpPr/>
          <p:nvPr/>
        </p:nvSpPr>
        <p:spPr>
          <a:xfrm>
            <a:off x="1422400" y="4161408"/>
            <a:ext cx="17272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Сборы премий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62000" y="4745608"/>
            <a:ext cx="43307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-1,05%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62000" y="5253608"/>
            <a:ext cx="42291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Незначительное снижение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359400" y="3831208"/>
            <a:ext cx="4648200" cy="1930400"/>
          </a:xfrm>
          <a:custGeom>
            <a:avLst/>
            <a:gdLst/>
            <a:ahLst/>
            <a:cxnLst/>
            <a:rect l="l" t="t" r="r" b="b"/>
            <a:pathLst>
              <a:path w="4648200" h="1930400">
                <a:moveTo>
                  <a:pt x="203194" y="0"/>
                </a:moveTo>
                <a:lnTo>
                  <a:pt x="4445006" y="0"/>
                </a:lnTo>
                <a:cubicBezTo>
                  <a:pt x="4557227" y="0"/>
                  <a:pt x="4648200" y="90973"/>
                  <a:pt x="4648200" y="203194"/>
                </a:cubicBezTo>
                <a:lnTo>
                  <a:pt x="4648200" y="1727206"/>
                </a:lnTo>
                <a:cubicBezTo>
                  <a:pt x="4648200" y="1839427"/>
                  <a:pt x="4557227" y="1930400"/>
                  <a:pt x="4445006" y="1930400"/>
                </a:cubicBezTo>
                <a:lnTo>
                  <a:pt x="203194" y="1930400"/>
                </a:lnTo>
                <a:cubicBezTo>
                  <a:pt x="90973" y="1930400"/>
                  <a:pt x="0" y="1839427"/>
                  <a:pt x="0" y="1727206"/>
                </a:cubicBezTo>
                <a:lnTo>
                  <a:pt x="0" y="203194"/>
                </a:lnTo>
                <a:cubicBezTo>
                  <a:pt x="0" y="90973"/>
                  <a:pt x="90973" y="0"/>
                  <a:pt x="203194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5613400" y="408520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52400" y="0"/>
                </a:moveTo>
                <a:lnTo>
                  <a:pt x="355600" y="0"/>
                </a:lnTo>
                <a:cubicBezTo>
                  <a:pt x="439712" y="0"/>
                  <a:pt x="508000" y="68288"/>
                  <a:pt x="508000" y="152400"/>
                </a:cubicBezTo>
                <a:lnTo>
                  <a:pt x="508000" y="355600"/>
                </a:lnTo>
                <a:cubicBezTo>
                  <a:pt x="508000" y="439712"/>
                  <a:pt x="439712" y="508000"/>
                  <a:pt x="355600" y="508000"/>
                </a:cubicBezTo>
                <a:lnTo>
                  <a:pt x="152400" y="508000"/>
                </a:lnTo>
                <a:cubicBezTo>
                  <a:pt x="68288" y="508000"/>
                  <a:pt x="0" y="439712"/>
                  <a:pt x="0" y="35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4C759">
              <a:alpha val="10196"/>
            </a:srgbClr>
          </a:solidFill>
        </p:spPr>
      </p:sp>
      <p:sp>
        <p:nvSpPr>
          <p:cNvPr id="15" name="Shape 13"/>
          <p:cNvSpPr/>
          <p:nvPr/>
        </p:nvSpPr>
        <p:spPr>
          <a:xfrm>
            <a:off x="5741988" y="4224908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71450" y="71438"/>
                </a:moveTo>
                <a:cubicBezTo>
                  <a:pt x="163547" y="71438"/>
                  <a:pt x="157163" y="65053"/>
                  <a:pt x="157163" y="57150"/>
                </a:cubicBezTo>
                <a:cubicBezTo>
                  <a:pt x="157163" y="49247"/>
                  <a:pt x="163547" y="42863"/>
                  <a:pt x="171450" y="42863"/>
                </a:cubicBezTo>
                <a:lnTo>
                  <a:pt x="242888" y="42863"/>
                </a:lnTo>
                <a:cubicBezTo>
                  <a:pt x="250790" y="42863"/>
                  <a:pt x="257175" y="49247"/>
                  <a:pt x="257175" y="57150"/>
                </a:cubicBezTo>
                <a:lnTo>
                  <a:pt x="257175" y="128588"/>
                </a:lnTo>
                <a:cubicBezTo>
                  <a:pt x="257175" y="136490"/>
                  <a:pt x="250790" y="142875"/>
                  <a:pt x="242888" y="142875"/>
                </a:cubicBezTo>
                <a:cubicBezTo>
                  <a:pt x="234985" y="142875"/>
                  <a:pt x="228600" y="136490"/>
                  <a:pt x="228600" y="128588"/>
                </a:cubicBezTo>
                <a:lnTo>
                  <a:pt x="228600" y="91663"/>
                </a:lnTo>
                <a:lnTo>
                  <a:pt x="152966" y="167298"/>
                </a:lnTo>
                <a:cubicBezTo>
                  <a:pt x="147384" y="172879"/>
                  <a:pt x="138321" y="172879"/>
                  <a:pt x="132740" y="167298"/>
                </a:cubicBezTo>
                <a:lnTo>
                  <a:pt x="85725" y="120238"/>
                </a:lnTo>
                <a:lnTo>
                  <a:pt x="24378" y="181541"/>
                </a:lnTo>
                <a:cubicBezTo>
                  <a:pt x="18797" y="187122"/>
                  <a:pt x="9733" y="187122"/>
                  <a:pt x="4152" y="181541"/>
                </a:cubicBezTo>
                <a:cubicBezTo>
                  <a:pt x="-1429" y="175959"/>
                  <a:pt x="-1429" y="166896"/>
                  <a:pt x="4152" y="161315"/>
                </a:cubicBezTo>
                <a:lnTo>
                  <a:pt x="75590" y="89877"/>
                </a:lnTo>
                <a:cubicBezTo>
                  <a:pt x="81171" y="84296"/>
                  <a:pt x="90234" y="84296"/>
                  <a:pt x="95816" y="89877"/>
                </a:cubicBezTo>
                <a:lnTo>
                  <a:pt x="142875" y="136937"/>
                </a:lnTo>
                <a:lnTo>
                  <a:pt x="208374" y="71438"/>
                </a:lnTo>
                <a:lnTo>
                  <a:pt x="171450" y="71438"/>
                </a:lnTo>
                <a:close/>
              </a:path>
            </a:pathLst>
          </a:custGeom>
          <a:solidFill>
            <a:srgbClr val="34C759"/>
          </a:solidFill>
        </p:spPr>
      </p:sp>
      <p:sp>
        <p:nvSpPr>
          <p:cNvPr id="16" name="Text 14"/>
          <p:cNvSpPr/>
          <p:nvPr/>
        </p:nvSpPr>
        <p:spPr>
          <a:xfrm>
            <a:off x="6273800" y="4161408"/>
            <a:ext cx="20828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Средние выплаты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613400" y="4745608"/>
            <a:ext cx="43307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+10%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613400" y="5253608"/>
            <a:ext cx="42291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Устойчивый рост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08000" y="5964808"/>
            <a:ext cx="4648200" cy="1930400"/>
          </a:xfrm>
          <a:custGeom>
            <a:avLst/>
            <a:gdLst/>
            <a:ahLst/>
            <a:cxnLst/>
            <a:rect l="l" t="t" r="r" b="b"/>
            <a:pathLst>
              <a:path w="4648200" h="1930400">
                <a:moveTo>
                  <a:pt x="203194" y="0"/>
                </a:moveTo>
                <a:lnTo>
                  <a:pt x="4445006" y="0"/>
                </a:lnTo>
                <a:cubicBezTo>
                  <a:pt x="4557227" y="0"/>
                  <a:pt x="4648200" y="90973"/>
                  <a:pt x="4648200" y="203194"/>
                </a:cubicBezTo>
                <a:lnTo>
                  <a:pt x="4648200" y="1727206"/>
                </a:lnTo>
                <a:cubicBezTo>
                  <a:pt x="4648200" y="1839427"/>
                  <a:pt x="4557227" y="1930400"/>
                  <a:pt x="4445006" y="1930400"/>
                </a:cubicBezTo>
                <a:lnTo>
                  <a:pt x="203194" y="1930400"/>
                </a:lnTo>
                <a:cubicBezTo>
                  <a:pt x="90973" y="1930400"/>
                  <a:pt x="0" y="1839427"/>
                  <a:pt x="0" y="1727206"/>
                </a:cubicBezTo>
                <a:lnTo>
                  <a:pt x="0" y="203194"/>
                </a:lnTo>
                <a:cubicBezTo>
                  <a:pt x="0" y="90973"/>
                  <a:pt x="90973" y="0"/>
                  <a:pt x="203194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762000" y="621880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52400" y="0"/>
                </a:moveTo>
                <a:lnTo>
                  <a:pt x="355600" y="0"/>
                </a:lnTo>
                <a:cubicBezTo>
                  <a:pt x="439712" y="0"/>
                  <a:pt x="508000" y="68288"/>
                  <a:pt x="508000" y="152400"/>
                </a:cubicBezTo>
                <a:lnTo>
                  <a:pt x="508000" y="355600"/>
                </a:lnTo>
                <a:cubicBezTo>
                  <a:pt x="508000" y="439712"/>
                  <a:pt x="439712" y="508000"/>
                  <a:pt x="355600" y="508000"/>
                </a:cubicBezTo>
                <a:lnTo>
                  <a:pt x="152400" y="508000"/>
                </a:lnTo>
                <a:cubicBezTo>
                  <a:pt x="68288" y="508000"/>
                  <a:pt x="0" y="439712"/>
                  <a:pt x="0" y="35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9500">
              <a:alpha val="10196"/>
            </a:srgbClr>
          </a:solidFill>
        </p:spPr>
      </p:sp>
      <p:sp>
        <p:nvSpPr>
          <p:cNvPr id="21" name="Shape 19"/>
          <p:cNvSpPr/>
          <p:nvPr/>
        </p:nvSpPr>
        <p:spPr>
          <a:xfrm>
            <a:off x="919162" y="6358508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51269" y="-4420"/>
                </a:moveTo>
                <a:cubicBezTo>
                  <a:pt x="156582" y="-580"/>
                  <a:pt x="158547" y="6385"/>
                  <a:pt x="156136" y="12457"/>
                </a:cubicBezTo>
                <a:lnTo>
                  <a:pt x="121131" y="100013"/>
                </a:lnTo>
                <a:lnTo>
                  <a:pt x="185738" y="100013"/>
                </a:lnTo>
                <a:cubicBezTo>
                  <a:pt x="191765" y="100013"/>
                  <a:pt x="197123" y="103763"/>
                  <a:pt x="199177" y="109433"/>
                </a:cubicBezTo>
                <a:cubicBezTo>
                  <a:pt x="201231" y="115104"/>
                  <a:pt x="199489" y="121444"/>
                  <a:pt x="194890" y="125284"/>
                </a:cubicBezTo>
                <a:lnTo>
                  <a:pt x="66303" y="232440"/>
                </a:lnTo>
                <a:cubicBezTo>
                  <a:pt x="61258" y="236637"/>
                  <a:pt x="54069" y="236860"/>
                  <a:pt x="48756" y="233020"/>
                </a:cubicBezTo>
                <a:cubicBezTo>
                  <a:pt x="43443" y="229180"/>
                  <a:pt x="41478" y="222215"/>
                  <a:pt x="43889" y="216143"/>
                </a:cubicBezTo>
                <a:lnTo>
                  <a:pt x="78894" y="128588"/>
                </a:lnTo>
                <a:lnTo>
                  <a:pt x="14288" y="128588"/>
                </a:lnTo>
                <a:cubicBezTo>
                  <a:pt x="8260" y="128588"/>
                  <a:pt x="2902" y="124837"/>
                  <a:pt x="848" y="119167"/>
                </a:cubicBezTo>
                <a:cubicBezTo>
                  <a:pt x="-1206" y="113496"/>
                  <a:pt x="536" y="107156"/>
                  <a:pt x="5135" y="103316"/>
                </a:cubicBezTo>
                <a:lnTo>
                  <a:pt x="133722" y="-3840"/>
                </a:lnTo>
                <a:cubicBezTo>
                  <a:pt x="138767" y="-8037"/>
                  <a:pt x="145956" y="-8260"/>
                  <a:pt x="151269" y="-4420"/>
                </a:cubicBezTo>
                <a:close/>
              </a:path>
            </a:pathLst>
          </a:custGeom>
          <a:solidFill>
            <a:srgbClr val="FF9500"/>
          </a:solidFill>
        </p:spPr>
      </p:sp>
      <p:sp>
        <p:nvSpPr>
          <p:cNvPr id="22" name="Text 20"/>
          <p:cNvSpPr/>
          <p:nvPr/>
        </p:nvSpPr>
        <p:spPr>
          <a:xfrm>
            <a:off x="1422400" y="6295008"/>
            <a:ext cx="18161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Краткосрочные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62000" y="6879208"/>
            <a:ext cx="43307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FF95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9×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762000" y="7387208"/>
            <a:ext cx="42291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Рост более чем в 9 раз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359400" y="5964808"/>
            <a:ext cx="4648200" cy="1930400"/>
          </a:xfrm>
          <a:custGeom>
            <a:avLst/>
            <a:gdLst/>
            <a:ahLst/>
            <a:cxnLst/>
            <a:rect l="l" t="t" r="r" b="b"/>
            <a:pathLst>
              <a:path w="4648200" h="1930400">
                <a:moveTo>
                  <a:pt x="203194" y="0"/>
                </a:moveTo>
                <a:lnTo>
                  <a:pt x="4445006" y="0"/>
                </a:lnTo>
                <a:cubicBezTo>
                  <a:pt x="4557227" y="0"/>
                  <a:pt x="4648200" y="90973"/>
                  <a:pt x="4648200" y="203194"/>
                </a:cubicBezTo>
                <a:lnTo>
                  <a:pt x="4648200" y="1727206"/>
                </a:lnTo>
                <a:cubicBezTo>
                  <a:pt x="4648200" y="1839427"/>
                  <a:pt x="4557227" y="1930400"/>
                  <a:pt x="4445006" y="1930400"/>
                </a:cubicBezTo>
                <a:lnTo>
                  <a:pt x="203194" y="1930400"/>
                </a:lnTo>
                <a:cubicBezTo>
                  <a:pt x="90973" y="1930400"/>
                  <a:pt x="0" y="1839427"/>
                  <a:pt x="0" y="1727206"/>
                </a:cubicBezTo>
                <a:lnTo>
                  <a:pt x="0" y="203194"/>
                </a:lnTo>
                <a:cubicBezTo>
                  <a:pt x="0" y="90973"/>
                  <a:pt x="90973" y="0"/>
                  <a:pt x="203194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5613400" y="6218808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52400" y="0"/>
                </a:moveTo>
                <a:lnTo>
                  <a:pt x="355600" y="0"/>
                </a:lnTo>
                <a:cubicBezTo>
                  <a:pt x="439712" y="0"/>
                  <a:pt x="508000" y="68288"/>
                  <a:pt x="508000" y="152400"/>
                </a:cubicBezTo>
                <a:lnTo>
                  <a:pt x="508000" y="355600"/>
                </a:lnTo>
                <a:cubicBezTo>
                  <a:pt x="508000" y="439712"/>
                  <a:pt x="439712" y="508000"/>
                  <a:pt x="355600" y="508000"/>
                </a:cubicBezTo>
                <a:lnTo>
                  <a:pt x="152400" y="508000"/>
                </a:lnTo>
                <a:cubicBezTo>
                  <a:pt x="68288" y="508000"/>
                  <a:pt x="0" y="439712"/>
                  <a:pt x="0" y="35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007AFF">
              <a:alpha val="10196"/>
            </a:srgbClr>
          </a:solidFill>
        </p:spPr>
      </p:sp>
      <p:sp>
        <p:nvSpPr>
          <p:cNvPr id="27" name="Shape 25"/>
          <p:cNvSpPr/>
          <p:nvPr/>
        </p:nvSpPr>
        <p:spPr>
          <a:xfrm>
            <a:off x="5741988" y="6358508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75724" y="68491"/>
                </a:moveTo>
                <a:lnTo>
                  <a:pt x="67374" y="60141"/>
                </a:lnTo>
                <a:cubicBezTo>
                  <a:pt x="61793" y="54560"/>
                  <a:pt x="61793" y="45497"/>
                  <a:pt x="67374" y="39916"/>
                </a:cubicBezTo>
                <a:lnTo>
                  <a:pt x="118586" y="-11341"/>
                </a:lnTo>
                <a:cubicBezTo>
                  <a:pt x="124167" y="-16922"/>
                  <a:pt x="133231" y="-16922"/>
                  <a:pt x="138812" y="-11341"/>
                </a:cubicBezTo>
                <a:lnTo>
                  <a:pt x="147161" y="-2947"/>
                </a:lnTo>
                <a:cubicBezTo>
                  <a:pt x="152742" y="2634"/>
                  <a:pt x="152742" y="11698"/>
                  <a:pt x="147161" y="17279"/>
                </a:cubicBezTo>
                <a:lnTo>
                  <a:pt x="95949" y="68491"/>
                </a:lnTo>
                <a:cubicBezTo>
                  <a:pt x="90368" y="74072"/>
                  <a:pt x="81305" y="74072"/>
                  <a:pt x="75724" y="68491"/>
                </a:cubicBezTo>
                <a:close/>
                <a:moveTo>
                  <a:pt x="123230" y="94521"/>
                </a:moveTo>
                <a:lnTo>
                  <a:pt x="109210" y="80501"/>
                </a:lnTo>
                <a:lnTo>
                  <a:pt x="159216" y="30495"/>
                </a:lnTo>
                <a:lnTo>
                  <a:pt x="212527" y="83805"/>
                </a:lnTo>
                <a:lnTo>
                  <a:pt x="162520" y="133811"/>
                </a:lnTo>
                <a:lnTo>
                  <a:pt x="148501" y="119792"/>
                </a:lnTo>
                <a:lnTo>
                  <a:pt x="44916" y="223376"/>
                </a:lnTo>
                <a:cubicBezTo>
                  <a:pt x="37951" y="230341"/>
                  <a:pt x="26655" y="230341"/>
                  <a:pt x="19645" y="223376"/>
                </a:cubicBezTo>
                <a:cubicBezTo>
                  <a:pt x="12636" y="216411"/>
                  <a:pt x="12680" y="205115"/>
                  <a:pt x="19645" y="198105"/>
                </a:cubicBezTo>
                <a:lnTo>
                  <a:pt x="123230" y="94521"/>
                </a:lnTo>
                <a:close/>
                <a:moveTo>
                  <a:pt x="174531" y="167253"/>
                </a:moveTo>
                <a:cubicBezTo>
                  <a:pt x="168950" y="161672"/>
                  <a:pt x="168950" y="152608"/>
                  <a:pt x="174531" y="147027"/>
                </a:cubicBezTo>
                <a:lnTo>
                  <a:pt x="225743" y="95816"/>
                </a:lnTo>
                <a:cubicBezTo>
                  <a:pt x="231324" y="90234"/>
                  <a:pt x="240387" y="90234"/>
                  <a:pt x="245968" y="95816"/>
                </a:cubicBezTo>
                <a:lnTo>
                  <a:pt x="254318" y="104165"/>
                </a:lnTo>
                <a:cubicBezTo>
                  <a:pt x="259899" y="109746"/>
                  <a:pt x="259899" y="118809"/>
                  <a:pt x="254318" y="124391"/>
                </a:cubicBezTo>
                <a:lnTo>
                  <a:pt x="203106" y="175647"/>
                </a:lnTo>
                <a:cubicBezTo>
                  <a:pt x="197525" y="181228"/>
                  <a:pt x="188461" y="181228"/>
                  <a:pt x="182880" y="175647"/>
                </a:cubicBezTo>
                <a:lnTo>
                  <a:pt x="174531" y="167298"/>
                </a:lnTo>
                <a:close/>
              </a:path>
            </a:pathLst>
          </a:custGeom>
          <a:solidFill>
            <a:srgbClr val="007AFF"/>
          </a:solidFill>
        </p:spPr>
      </p:sp>
      <p:sp>
        <p:nvSpPr>
          <p:cNvPr id="28" name="Text 26"/>
          <p:cNvSpPr/>
          <p:nvPr/>
        </p:nvSpPr>
        <p:spPr>
          <a:xfrm>
            <a:off x="6273800" y="6295008"/>
            <a:ext cx="16002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Регулятор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613400" y="6879208"/>
            <a:ext cx="43307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15%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5613400" y="7387208"/>
            <a:ext cx="42291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Расширение коридора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10414000" y="1879600"/>
            <a:ext cx="5334000" cy="6756400"/>
          </a:xfrm>
          <a:custGeom>
            <a:avLst/>
            <a:gdLst/>
            <a:ahLst/>
            <a:cxnLst/>
            <a:rect l="l" t="t" r="r" b="b"/>
            <a:pathLst>
              <a:path w="5334000" h="6756400">
                <a:moveTo>
                  <a:pt x="304785" y="0"/>
                </a:moveTo>
                <a:lnTo>
                  <a:pt x="5029215" y="0"/>
                </a:lnTo>
                <a:cubicBezTo>
                  <a:pt x="5197543" y="0"/>
                  <a:pt x="5334000" y="136457"/>
                  <a:pt x="5334000" y="304785"/>
                </a:cubicBezTo>
                <a:lnTo>
                  <a:pt x="5334000" y="6451615"/>
                </a:lnTo>
                <a:cubicBezTo>
                  <a:pt x="5334000" y="6619943"/>
                  <a:pt x="5197543" y="6756400"/>
                  <a:pt x="5029215" y="6756400"/>
                </a:cubicBezTo>
                <a:lnTo>
                  <a:pt x="304785" y="6756400"/>
                </a:lnTo>
                <a:cubicBezTo>
                  <a:pt x="136457" y="6756400"/>
                  <a:pt x="0" y="6619943"/>
                  <a:pt x="0" y="6451615"/>
                </a:cubicBezTo>
                <a:lnTo>
                  <a:pt x="0" y="304785"/>
                </a:lnTo>
                <a:cubicBezTo>
                  <a:pt x="0" y="136569"/>
                  <a:pt x="136569" y="0"/>
                  <a:pt x="304785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2" name="Text 30"/>
          <p:cNvSpPr/>
          <p:nvPr/>
        </p:nvSpPr>
        <p:spPr>
          <a:xfrm>
            <a:off x="10718800" y="2184400"/>
            <a:ext cx="48514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Ключевые тренды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10718800" y="28448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34" name="Text 32"/>
          <p:cNvSpPr/>
          <p:nvPr/>
        </p:nvSpPr>
        <p:spPr>
          <a:xfrm>
            <a:off x="10674350" y="2844800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11328400" y="2794000"/>
            <a:ext cx="42291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Падение рынка автолизинга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11328400" y="3251200"/>
            <a:ext cx="4216400" cy="990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Возврат к уровню 2022 года на фоне ухудшения базовых условий и демпинга тарифов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10718800" y="46990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38" name="Text 36"/>
          <p:cNvSpPr/>
          <p:nvPr/>
        </p:nvSpPr>
        <p:spPr>
          <a:xfrm>
            <a:off x="10674350" y="4699000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11328400" y="4648200"/>
            <a:ext cx="4229100" cy="71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Стремительное развитие краткосрочных продуктов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11328400" y="5461000"/>
            <a:ext cx="4216400" cy="660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Особенно в сегменте такси, с ростом более чем в 9 раз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10718800" y="65786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42" name="Text 40"/>
          <p:cNvSpPr/>
          <p:nvPr/>
        </p:nvSpPr>
        <p:spPr>
          <a:xfrm>
            <a:off x="10674350" y="6578600"/>
            <a:ext cx="4953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11328400" y="6527800"/>
            <a:ext cx="4229100" cy="711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Значительные регуляторные изменения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11328400" y="7340600"/>
            <a:ext cx="4216400" cy="990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Расширение тарифного коридора направлено на повышение справедливости тарифов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508000"/>
            <a:ext cx="101600" cy="406400"/>
          </a:xfrm>
          <a:custGeom>
            <a:avLst/>
            <a:gdLst/>
            <a:ahLst/>
            <a:cxnLst/>
            <a:rect l="l" t="t" r="r" b="b"/>
            <a:pathLst>
              <a:path w="101600" h="4064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355600"/>
                </a:lnTo>
                <a:cubicBezTo>
                  <a:pt x="101600" y="383637"/>
                  <a:pt x="78837" y="406400"/>
                  <a:pt x="508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4C759"/>
          </a:solidFill>
        </p:spPr>
      </p:sp>
      <p:sp>
        <p:nvSpPr>
          <p:cNvPr id="3" name="Text 1"/>
          <p:cNvSpPr/>
          <p:nvPr/>
        </p:nvSpPr>
        <p:spPr>
          <a:xfrm>
            <a:off x="762000" y="584200"/>
            <a:ext cx="27940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kern="0" spc="70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ФИНАНСОВЫЕ ПОКАЗАТЕЛИ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14350" y="11557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F"/>
                </a:solidFill>
                <a:latin typeface="得意黑" pitchFamily="34" charset="-122"/>
                <a:ea typeface="得意黑" pitchFamily="34" charset="-122"/>
                <a:cs typeface="得意黑" pitchFamily="34" charset="-120"/>
              </a:rPr>
              <a:t>Динамика рынка 2025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08000" y="1727200"/>
            <a:ext cx="4940300" cy="2743200"/>
          </a:xfrm>
          <a:custGeom>
            <a:avLst/>
            <a:gdLst/>
            <a:ahLst/>
            <a:cxnLst/>
            <a:rect l="l" t="t" r="r" b="b"/>
            <a:pathLst>
              <a:path w="4940300" h="2743200">
                <a:moveTo>
                  <a:pt x="304797" y="0"/>
                </a:moveTo>
                <a:lnTo>
                  <a:pt x="4635503" y="0"/>
                </a:lnTo>
                <a:cubicBezTo>
                  <a:pt x="4803838" y="0"/>
                  <a:pt x="4940300" y="136462"/>
                  <a:pt x="4940300" y="304797"/>
                </a:cubicBezTo>
                <a:lnTo>
                  <a:pt x="4940300" y="2438403"/>
                </a:lnTo>
                <a:cubicBezTo>
                  <a:pt x="4940300" y="2606625"/>
                  <a:pt x="4803725" y="2743200"/>
                  <a:pt x="4635503" y="2743200"/>
                </a:cubicBezTo>
                <a:lnTo>
                  <a:pt x="304797" y="2743200"/>
                </a:lnTo>
                <a:cubicBezTo>
                  <a:pt x="136462" y="2743200"/>
                  <a:pt x="0" y="2606738"/>
                  <a:pt x="0" y="2438403"/>
                </a:cubicBezTo>
                <a:lnTo>
                  <a:pt x="0" y="304797"/>
                </a:lnTo>
                <a:cubicBezTo>
                  <a:pt x="0" y="136575"/>
                  <a:pt x="136575" y="0"/>
                  <a:pt x="304797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762000" y="2108200"/>
            <a:ext cx="12065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Договоры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4588891" y="19812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203198" y="0"/>
                </a:moveTo>
                <a:lnTo>
                  <a:pt x="406402" y="0"/>
                </a:lnTo>
                <a:cubicBezTo>
                  <a:pt x="518550" y="0"/>
                  <a:pt x="609600" y="91050"/>
                  <a:pt x="609600" y="203198"/>
                </a:cubicBezTo>
                <a:lnTo>
                  <a:pt x="609600" y="406402"/>
                </a:lnTo>
                <a:cubicBezTo>
                  <a:pt x="609600" y="518625"/>
                  <a:pt x="518625" y="609600"/>
                  <a:pt x="406402" y="609600"/>
                </a:cubicBezTo>
                <a:lnTo>
                  <a:pt x="203198" y="609600"/>
                </a:lnTo>
                <a:cubicBezTo>
                  <a:pt x="91050" y="609600"/>
                  <a:pt x="0" y="518550"/>
                  <a:pt x="0" y="406402"/>
                </a:cubicBezTo>
                <a:lnTo>
                  <a:pt x="0" y="203198"/>
                </a:lnTo>
                <a:cubicBezTo>
                  <a:pt x="0" y="91050"/>
                  <a:pt x="91050" y="0"/>
                  <a:pt x="203198" y="0"/>
                </a:cubicBezTo>
                <a:close/>
              </a:path>
            </a:pathLst>
          </a:custGeom>
          <a:solidFill>
            <a:srgbClr val="007AFF">
              <a:alpha val="10196"/>
            </a:srgbClr>
          </a:solidFill>
        </p:spPr>
      </p:sp>
      <p:sp>
        <p:nvSpPr>
          <p:cNvPr id="8" name="Shape 6"/>
          <p:cNvSpPr/>
          <p:nvPr/>
        </p:nvSpPr>
        <p:spPr>
          <a:xfrm>
            <a:off x="4798441" y="2159000"/>
            <a:ext cx="190500" cy="254000"/>
          </a:xfrm>
          <a:custGeom>
            <a:avLst/>
            <a:gdLst/>
            <a:ahLst/>
            <a:cxnLst/>
            <a:rect l="l" t="t" r="r" b="b"/>
            <a:pathLst>
              <a:path w="190500" h="254000">
                <a:moveTo>
                  <a:pt x="0" y="31750"/>
                </a:moveTo>
                <a:cubicBezTo>
                  <a:pt x="0" y="14238"/>
                  <a:pt x="14238" y="0"/>
                  <a:pt x="31750" y="0"/>
                </a:cubicBezTo>
                <a:lnTo>
                  <a:pt x="105916" y="0"/>
                </a:lnTo>
                <a:cubicBezTo>
                  <a:pt x="114350" y="0"/>
                  <a:pt x="122436" y="3324"/>
                  <a:pt x="128389" y="9277"/>
                </a:cubicBezTo>
                <a:lnTo>
                  <a:pt x="181223" y="62161"/>
                </a:lnTo>
                <a:cubicBezTo>
                  <a:pt x="187176" y="68114"/>
                  <a:pt x="190500" y="76200"/>
                  <a:pt x="190500" y="84634"/>
                </a:cubicBezTo>
                <a:lnTo>
                  <a:pt x="190500" y="222250"/>
                </a:lnTo>
                <a:cubicBezTo>
                  <a:pt x="190500" y="239762"/>
                  <a:pt x="176262" y="254000"/>
                  <a:pt x="158750" y="254000"/>
                </a:cubicBezTo>
                <a:lnTo>
                  <a:pt x="31750" y="254000"/>
                </a:lnTo>
                <a:cubicBezTo>
                  <a:pt x="14238" y="254000"/>
                  <a:pt x="0" y="239762"/>
                  <a:pt x="0" y="222250"/>
                </a:cubicBezTo>
                <a:lnTo>
                  <a:pt x="0" y="31750"/>
                </a:lnTo>
                <a:close/>
                <a:moveTo>
                  <a:pt x="103188" y="29021"/>
                </a:moveTo>
                <a:lnTo>
                  <a:pt x="103188" y="75406"/>
                </a:lnTo>
                <a:cubicBezTo>
                  <a:pt x="103188" y="82004"/>
                  <a:pt x="108496" y="87313"/>
                  <a:pt x="115094" y="87313"/>
                </a:cubicBezTo>
                <a:lnTo>
                  <a:pt x="161479" y="87313"/>
                </a:lnTo>
                <a:lnTo>
                  <a:pt x="103188" y="29021"/>
                </a:lnTo>
                <a:close/>
                <a:moveTo>
                  <a:pt x="43656" y="31750"/>
                </a:moveTo>
                <a:cubicBezTo>
                  <a:pt x="37058" y="31750"/>
                  <a:pt x="31750" y="37058"/>
                  <a:pt x="31750" y="43656"/>
                </a:cubicBezTo>
                <a:cubicBezTo>
                  <a:pt x="31750" y="50254"/>
                  <a:pt x="37058" y="55563"/>
                  <a:pt x="43656" y="55563"/>
                </a:cubicBezTo>
                <a:lnTo>
                  <a:pt x="67469" y="55563"/>
                </a:lnTo>
                <a:cubicBezTo>
                  <a:pt x="74067" y="55563"/>
                  <a:pt x="79375" y="50254"/>
                  <a:pt x="79375" y="43656"/>
                </a:cubicBezTo>
                <a:cubicBezTo>
                  <a:pt x="79375" y="37058"/>
                  <a:pt x="74067" y="31750"/>
                  <a:pt x="67469" y="31750"/>
                </a:cubicBezTo>
                <a:lnTo>
                  <a:pt x="43656" y="31750"/>
                </a:lnTo>
                <a:close/>
                <a:moveTo>
                  <a:pt x="43656" y="79375"/>
                </a:moveTo>
                <a:cubicBezTo>
                  <a:pt x="37058" y="79375"/>
                  <a:pt x="31750" y="84683"/>
                  <a:pt x="31750" y="91281"/>
                </a:cubicBezTo>
                <a:cubicBezTo>
                  <a:pt x="31750" y="97879"/>
                  <a:pt x="37058" y="103188"/>
                  <a:pt x="43656" y="103188"/>
                </a:cubicBezTo>
                <a:lnTo>
                  <a:pt x="67469" y="103188"/>
                </a:lnTo>
                <a:cubicBezTo>
                  <a:pt x="74067" y="103188"/>
                  <a:pt x="79375" y="97879"/>
                  <a:pt x="79375" y="91281"/>
                </a:cubicBezTo>
                <a:cubicBezTo>
                  <a:pt x="79375" y="84683"/>
                  <a:pt x="74067" y="79375"/>
                  <a:pt x="67469" y="79375"/>
                </a:cubicBezTo>
                <a:lnTo>
                  <a:pt x="43656" y="79375"/>
                </a:lnTo>
                <a:close/>
                <a:moveTo>
                  <a:pt x="78532" y="158750"/>
                </a:moveTo>
                <a:cubicBezTo>
                  <a:pt x="72926" y="158750"/>
                  <a:pt x="67667" y="161280"/>
                  <a:pt x="64195" y="165646"/>
                </a:cubicBezTo>
                <a:lnTo>
                  <a:pt x="34379" y="202902"/>
                </a:lnTo>
                <a:cubicBezTo>
                  <a:pt x="30262" y="208012"/>
                  <a:pt x="31105" y="215553"/>
                  <a:pt x="36215" y="219621"/>
                </a:cubicBezTo>
                <a:cubicBezTo>
                  <a:pt x="41325" y="223689"/>
                  <a:pt x="48865" y="222895"/>
                  <a:pt x="52933" y="217736"/>
                </a:cubicBezTo>
                <a:lnTo>
                  <a:pt x="76299" y="188565"/>
                </a:lnTo>
                <a:lnTo>
                  <a:pt x="83840" y="213717"/>
                </a:lnTo>
                <a:cubicBezTo>
                  <a:pt x="85328" y="218777"/>
                  <a:pt x="89991" y="222200"/>
                  <a:pt x="95250" y="222200"/>
                </a:cubicBezTo>
                <a:lnTo>
                  <a:pt x="146844" y="222200"/>
                </a:lnTo>
                <a:cubicBezTo>
                  <a:pt x="153442" y="222200"/>
                  <a:pt x="158750" y="216892"/>
                  <a:pt x="158750" y="210294"/>
                </a:cubicBezTo>
                <a:cubicBezTo>
                  <a:pt x="158750" y="203696"/>
                  <a:pt x="153442" y="198388"/>
                  <a:pt x="146844" y="198388"/>
                </a:cubicBezTo>
                <a:lnTo>
                  <a:pt x="104130" y="198388"/>
                </a:lnTo>
                <a:lnTo>
                  <a:pt x="96143" y="171797"/>
                </a:lnTo>
                <a:cubicBezTo>
                  <a:pt x="93811" y="164009"/>
                  <a:pt x="86668" y="158700"/>
                  <a:pt x="78532" y="158700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9" name="Text 7"/>
          <p:cNvSpPr/>
          <p:nvPr/>
        </p:nvSpPr>
        <p:spPr>
          <a:xfrm>
            <a:off x="762000" y="2743200"/>
            <a:ext cx="46609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54,4 млн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62000" y="3352800"/>
            <a:ext cx="45339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шт. полисов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762000" y="3810000"/>
            <a:ext cx="965200" cy="406400"/>
          </a:xfrm>
          <a:custGeom>
            <a:avLst/>
            <a:gdLst/>
            <a:ahLst/>
            <a:cxnLst/>
            <a:rect l="l" t="t" r="r" b="b"/>
            <a:pathLst>
              <a:path w="965200" h="406400">
                <a:moveTo>
                  <a:pt x="203200" y="0"/>
                </a:moveTo>
                <a:lnTo>
                  <a:pt x="762000" y="0"/>
                </a:lnTo>
                <a:cubicBezTo>
                  <a:pt x="874149" y="0"/>
                  <a:pt x="965200" y="91051"/>
                  <a:pt x="965200" y="203200"/>
                </a:cubicBezTo>
                <a:lnTo>
                  <a:pt x="965200" y="203200"/>
                </a:lnTo>
                <a:cubicBezTo>
                  <a:pt x="965200" y="315349"/>
                  <a:pt x="874149" y="406400"/>
                  <a:pt x="7620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34C759">
              <a:alpha val="10196"/>
            </a:srgbClr>
          </a:solidFill>
        </p:spPr>
      </p:sp>
      <p:sp>
        <p:nvSpPr>
          <p:cNvPr id="12" name="Text 10"/>
          <p:cNvSpPr/>
          <p:nvPr/>
        </p:nvSpPr>
        <p:spPr>
          <a:xfrm>
            <a:off x="914400" y="3877056"/>
            <a:ext cx="757364" cy="26822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+21,5%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824164" y="3860800"/>
            <a:ext cx="736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 2024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655691" y="1727200"/>
            <a:ext cx="4940300" cy="2743200"/>
          </a:xfrm>
          <a:custGeom>
            <a:avLst/>
            <a:gdLst/>
            <a:ahLst/>
            <a:cxnLst/>
            <a:rect l="l" t="t" r="r" b="b"/>
            <a:pathLst>
              <a:path w="4940300" h="2743200">
                <a:moveTo>
                  <a:pt x="304797" y="0"/>
                </a:moveTo>
                <a:lnTo>
                  <a:pt x="4635503" y="0"/>
                </a:lnTo>
                <a:cubicBezTo>
                  <a:pt x="4803838" y="0"/>
                  <a:pt x="4940300" y="136462"/>
                  <a:pt x="4940300" y="304797"/>
                </a:cubicBezTo>
                <a:lnTo>
                  <a:pt x="4940300" y="2438403"/>
                </a:lnTo>
                <a:cubicBezTo>
                  <a:pt x="4940300" y="2606625"/>
                  <a:pt x="4803725" y="2743200"/>
                  <a:pt x="4635503" y="2743200"/>
                </a:cubicBezTo>
                <a:lnTo>
                  <a:pt x="304797" y="2743200"/>
                </a:lnTo>
                <a:cubicBezTo>
                  <a:pt x="136462" y="2743200"/>
                  <a:pt x="0" y="2606738"/>
                  <a:pt x="0" y="2438403"/>
                </a:cubicBezTo>
                <a:lnTo>
                  <a:pt x="0" y="304797"/>
                </a:lnTo>
                <a:cubicBezTo>
                  <a:pt x="0" y="136575"/>
                  <a:pt x="136575" y="0"/>
                  <a:pt x="304797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5909691" y="2108200"/>
            <a:ext cx="17272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Сборы премий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9736645" y="19812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203198" y="0"/>
                </a:moveTo>
                <a:lnTo>
                  <a:pt x="406402" y="0"/>
                </a:lnTo>
                <a:cubicBezTo>
                  <a:pt x="518550" y="0"/>
                  <a:pt x="609600" y="91050"/>
                  <a:pt x="609600" y="203198"/>
                </a:cubicBezTo>
                <a:lnTo>
                  <a:pt x="609600" y="406402"/>
                </a:lnTo>
                <a:cubicBezTo>
                  <a:pt x="609600" y="518625"/>
                  <a:pt x="518625" y="609600"/>
                  <a:pt x="406402" y="609600"/>
                </a:cubicBezTo>
                <a:lnTo>
                  <a:pt x="203198" y="609600"/>
                </a:lnTo>
                <a:cubicBezTo>
                  <a:pt x="91050" y="609600"/>
                  <a:pt x="0" y="518550"/>
                  <a:pt x="0" y="406402"/>
                </a:cubicBezTo>
                <a:lnTo>
                  <a:pt x="0" y="203198"/>
                </a:lnTo>
                <a:cubicBezTo>
                  <a:pt x="0" y="91050"/>
                  <a:pt x="91050" y="0"/>
                  <a:pt x="203198" y="0"/>
                </a:cubicBezTo>
                <a:close/>
              </a:path>
            </a:pathLst>
          </a:custGeom>
          <a:solidFill>
            <a:srgbClr val="FF9500">
              <a:alpha val="10196"/>
            </a:srgbClr>
          </a:solidFill>
        </p:spPr>
      </p:sp>
      <p:sp>
        <p:nvSpPr>
          <p:cNvPr id="17" name="Shape 15"/>
          <p:cNvSpPr/>
          <p:nvPr/>
        </p:nvSpPr>
        <p:spPr>
          <a:xfrm>
            <a:off x="9930320" y="2159000"/>
            <a:ext cx="222250" cy="254000"/>
          </a:xfrm>
          <a:custGeom>
            <a:avLst/>
            <a:gdLst/>
            <a:ahLst/>
            <a:cxnLst/>
            <a:rect l="l" t="t" r="r" b="b"/>
            <a:pathLst>
              <a:path w="222250" h="254000">
                <a:moveTo>
                  <a:pt x="55563" y="15875"/>
                </a:moveTo>
                <a:cubicBezTo>
                  <a:pt x="46782" y="15875"/>
                  <a:pt x="39688" y="22969"/>
                  <a:pt x="39688" y="31750"/>
                </a:cubicBezTo>
                <a:lnTo>
                  <a:pt x="39688" y="134938"/>
                </a:lnTo>
                <a:lnTo>
                  <a:pt x="19844" y="134938"/>
                </a:lnTo>
                <a:cubicBezTo>
                  <a:pt x="13246" y="134938"/>
                  <a:pt x="7938" y="140246"/>
                  <a:pt x="7938" y="146844"/>
                </a:cubicBezTo>
                <a:cubicBezTo>
                  <a:pt x="7938" y="153442"/>
                  <a:pt x="13246" y="158750"/>
                  <a:pt x="19844" y="158750"/>
                </a:cubicBezTo>
                <a:lnTo>
                  <a:pt x="39688" y="158750"/>
                </a:lnTo>
                <a:lnTo>
                  <a:pt x="39688" y="182563"/>
                </a:lnTo>
                <a:lnTo>
                  <a:pt x="19844" y="182563"/>
                </a:lnTo>
                <a:cubicBezTo>
                  <a:pt x="13246" y="182563"/>
                  <a:pt x="7938" y="187871"/>
                  <a:pt x="7938" y="194469"/>
                </a:cubicBezTo>
                <a:cubicBezTo>
                  <a:pt x="7938" y="201067"/>
                  <a:pt x="13246" y="206375"/>
                  <a:pt x="19844" y="206375"/>
                </a:cubicBezTo>
                <a:lnTo>
                  <a:pt x="39688" y="206375"/>
                </a:lnTo>
                <a:lnTo>
                  <a:pt x="39688" y="222250"/>
                </a:lnTo>
                <a:cubicBezTo>
                  <a:pt x="39688" y="231031"/>
                  <a:pt x="46782" y="238125"/>
                  <a:pt x="55563" y="238125"/>
                </a:cubicBezTo>
                <a:cubicBezTo>
                  <a:pt x="64343" y="238125"/>
                  <a:pt x="71438" y="231031"/>
                  <a:pt x="71438" y="222250"/>
                </a:cubicBezTo>
                <a:lnTo>
                  <a:pt x="71438" y="206375"/>
                </a:lnTo>
                <a:lnTo>
                  <a:pt x="146844" y="206375"/>
                </a:lnTo>
                <a:cubicBezTo>
                  <a:pt x="153442" y="206375"/>
                  <a:pt x="158750" y="201067"/>
                  <a:pt x="158750" y="194469"/>
                </a:cubicBezTo>
                <a:cubicBezTo>
                  <a:pt x="158750" y="187871"/>
                  <a:pt x="153442" y="182563"/>
                  <a:pt x="146844" y="182563"/>
                </a:cubicBezTo>
                <a:lnTo>
                  <a:pt x="71438" y="182563"/>
                </a:lnTo>
                <a:lnTo>
                  <a:pt x="71438" y="158750"/>
                </a:lnTo>
                <a:lnTo>
                  <a:pt x="127000" y="158750"/>
                </a:lnTo>
                <a:cubicBezTo>
                  <a:pt x="166439" y="158750"/>
                  <a:pt x="198438" y="126752"/>
                  <a:pt x="198438" y="87313"/>
                </a:cubicBezTo>
                <a:cubicBezTo>
                  <a:pt x="198438" y="47873"/>
                  <a:pt x="166439" y="15875"/>
                  <a:pt x="127000" y="15875"/>
                </a:cubicBezTo>
                <a:lnTo>
                  <a:pt x="55563" y="15875"/>
                </a:lnTo>
                <a:close/>
                <a:moveTo>
                  <a:pt x="127000" y="127000"/>
                </a:moveTo>
                <a:lnTo>
                  <a:pt x="71438" y="127000"/>
                </a:lnTo>
                <a:lnTo>
                  <a:pt x="71438" y="47625"/>
                </a:lnTo>
                <a:lnTo>
                  <a:pt x="127000" y="47625"/>
                </a:lnTo>
                <a:cubicBezTo>
                  <a:pt x="148927" y="47625"/>
                  <a:pt x="166688" y="65385"/>
                  <a:pt x="166688" y="87313"/>
                </a:cubicBezTo>
                <a:cubicBezTo>
                  <a:pt x="166688" y="109240"/>
                  <a:pt x="148927" y="127000"/>
                  <a:pt x="127000" y="127000"/>
                </a:cubicBezTo>
                <a:close/>
              </a:path>
            </a:pathLst>
          </a:custGeom>
          <a:solidFill>
            <a:srgbClr val="FF9500"/>
          </a:solidFill>
        </p:spPr>
      </p:sp>
      <p:sp>
        <p:nvSpPr>
          <p:cNvPr id="18" name="Text 16"/>
          <p:cNvSpPr/>
          <p:nvPr/>
        </p:nvSpPr>
        <p:spPr>
          <a:xfrm>
            <a:off x="5909691" y="2743200"/>
            <a:ext cx="46609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329,5 млрд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5909691" y="3352800"/>
            <a:ext cx="45339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рублей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909691" y="3810000"/>
            <a:ext cx="939800" cy="406400"/>
          </a:xfrm>
          <a:custGeom>
            <a:avLst/>
            <a:gdLst/>
            <a:ahLst/>
            <a:cxnLst/>
            <a:rect l="l" t="t" r="r" b="b"/>
            <a:pathLst>
              <a:path w="939800" h="406400">
                <a:moveTo>
                  <a:pt x="203200" y="0"/>
                </a:moveTo>
                <a:lnTo>
                  <a:pt x="736600" y="0"/>
                </a:lnTo>
                <a:cubicBezTo>
                  <a:pt x="848749" y="0"/>
                  <a:pt x="939800" y="91051"/>
                  <a:pt x="939800" y="203200"/>
                </a:cubicBezTo>
                <a:lnTo>
                  <a:pt x="939800" y="203200"/>
                </a:lnTo>
                <a:cubicBezTo>
                  <a:pt x="939800" y="315349"/>
                  <a:pt x="848749" y="406400"/>
                  <a:pt x="7366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FF3B30">
              <a:alpha val="10196"/>
            </a:srgbClr>
          </a:solidFill>
        </p:spPr>
      </p:sp>
      <p:sp>
        <p:nvSpPr>
          <p:cNvPr id="21" name="Text 19"/>
          <p:cNvSpPr/>
          <p:nvPr/>
        </p:nvSpPr>
        <p:spPr>
          <a:xfrm>
            <a:off x="6062091" y="3877056"/>
            <a:ext cx="739457" cy="26822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-1,05%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953948" y="3860800"/>
            <a:ext cx="736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 2024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10803445" y="1727200"/>
            <a:ext cx="4940300" cy="2743200"/>
          </a:xfrm>
          <a:custGeom>
            <a:avLst/>
            <a:gdLst/>
            <a:ahLst/>
            <a:cxnLst/>
            <a:rect l="l" t="t" r="r" b="b"/>
            <a:pathLst>
              <a:path w="4940300" h="2743200">
                <a:moveTo>
                  <a:pt x="304797" y="0"/>
                </a:moveTo>
                <a:lnTo>
                  <a:pt x="4635503" y="0"/>
                </a:lnTo>
                <a:cubicBezTo>
                  <a:pt x="4803838" y="0"/>
                  <a:pt x="4940300" y="136462"/>
                  <a:pt x="4940300" y="304797"/>
                </a:cubicBezTo>
                <a:lnTo>
                  <a:pt x="4940300" y="2438403"/>
                </a:lnTo>
                <a:cubicBezTo>
                  <a:pt x="4940300" y="2606625"/>
                  <a:pt x="4803725" y="2743200"/>
                  <a:pt x="4635503" y="2743200"/>
                </a:cubicBezTo>
                <a:lnTo>
                  <a:pt x="304797" y="2743200"/>
                </a:lnTo>
                <a:cubicBezTo>
                  <a:pt x="136462" y="2743200"/>
                  <a:pt x="0" y="2606738"/>
                  <a:pt x="0" y="2438403"/>
                </a:cubicBezTo>
                <a:lnTo>
                  <a:pt x="0" y="304797"/>
                </a:lnTo>
                <a:cubicBezTo>
                  <a:pt x="0" y="136575"/>
                  <a:pt x="136575" y="0"/>
                  <a:pt x="304797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4" name="Text 22"/>
          <p:cNvSpPr/>
          <p:nvPr/>
        </p:nvSpPr>
        <p:spPr>
          <a:xfrm>
            <a:off x="11057445" y="2108200"/>
            <a:ext cx="19177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Средняя премия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14884336" y="19812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203198" y="0"/>
                </a:moveTo>
                <a:lnTo>
                  <a:pt x="406402" y="0"/>
                </a:lnTo>
                <a:cubicBezTo>
                  <a:pt x="518550" y="0"/>
                  <a:pt x="609600" y="91050"/>
                  <a:pt x="609600" y="203198"/>
                </a:cubicBezTo>
                <a:lnTo>
                  <a:pt x="609600" y="406402"/>
                </a:lnTo>
                <a:cubicBezTo>
                  <a:pt x="609600" y="518625"/>
                  <a:pt x="518625" y="609600"/>
                  <a:pt x="406402" y="609600"/>
                </a:cubicBezTo>
                <a:lnTo>
                  <a:pt x="203198" y="609600"/>
                </a:lnTo>
                <a:cubicBezTo>
                  <a:pt x="91050" y="609600"/>
                  <a:pt x="0" y="518550"/>
                  <a:pt x="0" y="406402"/>
                </a:cubicBezTo>
                <a:lnTo>
                  <a:pt x="0" y="203198"/>
                </a:lnTo>
                <a:cubicBezTo>
                  <a:pt x="0" y="91050"/>
                  <a:pt x="91050" y="0"/>
                  <a:pt x="203198" y="0"/>
                </a:cubicBezTo>
                <a:close/>
              </a:path>
            </a:pathLst>
          </a:custGeom>
          <a:solidFill>
            <a:srgbClr val="AF52DE">
              <a:alpha val="10196"/>
            </a:srgbClr>
          </a:solidFill>
        </p:spPr>
      </p:sp>
      <p:sp>
        <p:nvSpPr>
          <p:cNvPr id="26" name="Shape 24"/>
          <p:cNvSpPr/>
          <p:nvPr/>
        </p:nvSpPr>
        <p:spPr>
          <a:xfrm>
            <a:off x="15093886" y="2159000"/>
            <a:ext cx="190500" cy="254000"/>
          </a:xfrm>
          <a:custGeom>
            <a:avLst/>
            <a:gdLst/>
            <a:ahLst/>
            <a:cxnLst/>
            <a:rect l="l" t="t" r="r" b="b"/>
            <a:pathLst>
              <a:path w="190500" h="254000">
                <a:moveTo>
                  <a:pt x="31750" y="0"/>
                </a:moveTo>
                <a:cubicBezTo>
                  <a:pt x="14238" y="0"/>
                  <a:pt x="0" y="14238"/>
                  <a:pt x="0" y="31750"/>
                </a:cubicBezTo>
                <a:lnTo>
                  <a:pt x="0" y="222250"/>
                </a:lnTo>
                <a:cubicBezTo>
                  <a:pt x="0" y="239762"/>
                  <a:pt x="14238" y="254000"/>
                  <a:pt x="31750" y="254000"/>
                </a:cubicBezTo>
                <a:lnTo>
                  <a:pt x="158750" y="254000"/>
                </a:lnTo>
                <a:cubicBezTo>
                  <a:pt x="176262" y="254000"/>
                  <a:pt x="190500" y="239762"/>
                  <a:pt x="190500" y="222250"/>
                </a:cubicBezTo>
                <a:lnTo>
                  <a:pt x="190500" y="31750"/>
                </a:lnTo>
                <a:cubicBezTo>
                  <a:pt x="190500" y="14238"/>
                  <a:pt x="176262" y="0"/>
                  <a:pt x="158750" y="0"/>
                </a:cubicBezTo>
                <a:lnTo>
                  <a:pt x="31750" y="0"/>
                </a:lnTo>
                <a:close/>
                <a:moveTo>
                  <a:pt x="47625" y="31750"/>
                </a:moveTo>
                <a:lnTo>
                  <a:pt x="142875" y="31750"/>
                </a:lnTo>
                <a:cubicBezTo>
                  <a:pt x="151656" y="31750"/>
                  <a:pt x="158750" y="38844"/>
                  <a:pt x="158750" y="47625"/>
                </a:cubicBezTo>
                <a:lnTo>
                  <a:pt x="158750" y="63500"/>
                </a:lnTo>
                <a:cubicBezTo>
                  <a:pt x="158750" y="72281"/>
                  <a:pt x="151656" y="79375"/>
                  <a:pt x="142875" y="79375"/>
                </a:cubicBezTo>
                <a:lnTo>
                  <a:pt x="47625" y="79375"/>
                </a:lnTo>
                <a:cubicBezTo>
                  <a:pt x="38844" y="79375"/>
                  <a:pt x="31750" y="72281"/>
                  <a:pt x="31750" y="63500"/>
                </a:cubicBezTo>
                <a:lnTo>
                  <a:pt x="31750" y="47625"/>
                </a:lnTo>
                <a:cubicBezTo>
                  <a:pt x="31750" y="38844"/>
                  <a:pt x="38844" y="31750"/>
                  <a:pt x="47625" y="31750"/>
                </a:cubicBezTo>
                <a:close/>
                <a:moveTo>
                  <a:pt x="55563" y="115094"/>
                </a:moveTo>
                <a:cubicBezTo>
                  <a:pt x="55563" y="121665"/>
                  <a:pt x="50227" y="127000"/>
                  <a:pt x="43656" y="127000"/>
                </a:cubicBezTo>
                <a:cubicBezTo>
                  <a:pt x="37085" y="127000"/>
                  <a:pt x="31750" y="121665"/>
                  <a:pt x="31750" y="115094"/>
                </a:cubicBezTo>
                <a:cubicBezTo>
                  <a:pt x="31750" y="108523"/>
                  <a:pt x="37085" y="103188"/>
                  <a:pt x="43656" y="103188"/>
                </a:cubicBezTo>
                <a:cubicBezTo>
                  <a:pt x="50227" y="103188"/>
                  <a:pt x="55563" y="108523"/>
                  <a:pt x="55563" y="115094"/>
                </a:cubicBezTo>
                <a:close/>
                <a:moveTo>
                  <a:pt x="95250" y="127000"/>
                </a:moveTo>
                <a:cubicBezTo>
                  <a:pt x="88679" y="127000"/>
                  <a:pt x="83344" y="121665"/>
                  <a:pt x="83344" y="115094"/>
                </a:cubicBezTo>
                <a:cubicBezTo>
                  <a:pt x="83344" y="108523"/>
                  <a:pt x="88679" y="103188"/>
                  <a:pt x="95250" y="103188"/>
                </a:cubicBezTo>
                <a:cubicBezTo>
                  <a:pt x="101821" y="103188"/>
                  <a:pt x="107156" y="108523"/>
                  <a:pt x="107156" y="115094"/>
                </a:cubicBezTo>
                <a:cubicBezTo>
                  <a:pt x="107156" y="121665"/>
                  <a:pt x="101821" y="127000"/>
                  <a:pt x="95250" y="127000"/>
                </a:cubicBezTo>
                <a:close/>
                <a:moveTo>
                  <a:pt x="158750" y="115094"/>
                </a:moveTo>
                <a:cubicBezTo>
                  <a:pt x="158750" y="121665"/>
                  <a:pt x="153415" y="127000"/>
                  <a:pt x="146844" y="127000"/>
                </a:cubicBezTo>
                <a:cubicBezTo>
                  <a:pt x="140273" y="127000"/>
                  <a:pt x="134938" y="121665"/>
                  <a:pt x="134938" y="115094"/>
                </a:cubicBezTo>
                <a:cubicBezTo>
                  <a:pt x="134938" y="108523"/>
                  <a:pt x="140273" y="103188"/>
                  <a:pt x="146844" y="103188"/>
                </a:cubicBezTo>
                <a:cubicBezTo>
                  <a:pt x="153415" y="103188"/>
                  <a:pt x="158750" y="108523"/>
                  <a:pt x="158750" y="115094"/>
                </a:cubicBezTo>
                <a:close/>
                <a:moveTo>
                  <a:pt x="43656" y="174625"/>
                </a:moveTo>
                <a:cubicBezTo>
                  <a:pt x="37085" y="174625"/>
                  <a:pt x="31750" y="169290"/>
                  <a:pt x="31750" y="162719"/>
                </a:cubicBezTo>
                <a:cubicBezTo>
                  <a:pt x="31750" y="156148"/>
                  <a:pt x="37085" y="150813"/>
                  <a:pt x="43656" y="150813"/>
                </a:cubicBezTo>
                <a:cubicBezTo>
                  <a:pt x="50227" y="150813"/>
                  <a:pt x="55563" y="156148"/>
                  <a:pt x="55563" y="162719"/>
                </a:cubicBezTo>
                <a:cubicBezTo>
                  <a:pt x="55563" y="169290"/>
                  <a:pt x="50227" y="174625"/>
                  <a:pt x="43656" y="174625"/>
                </a:cubicBezTo>
                <a:close/>
                <a:moveTo>
                  <a:pt x="107156" y="162719"/>
                </a:moveTo>
                <a:cubicBezTo>
                  <a:pt x="107156" y="169290"/>
                  <a:pt x="101821" y="174625"/>
                  <a:pt x="95250" y="174625"/>
                </a:cubicBezTo>
                <a:cubicBezTo>
                  <a:pt x="88679" y="174625"/>
                  <a:pt x="83344" y="169290"/>
                  <a:pt x="83344" y="162719"/>
                </a:cubicBezTo>
                <a:cubicBezTo>
                  <a:pt x="83344" y="156148"/>
                  <a:pt x="88679" y="150813"/>
                  <a:pt x="95250" y="150813"/>
                </a:cubicBezTo>
                <a:cubicBezTo>
                  <a:pt x="101821" y="150813"/>
                  <a:pt x="107156" y="156148"/>
                  <a:pt x="107156" y="162719"/>
                </a:cubicBezTo>
                <a:close/>
                <a:moveTo>
                  <a:pt x="146844" y="174625"/>
                </a:moveTo>
                <a:cubicBezTo>
                  <a:pt x="140273" y="174625"/>
                  <a:pt x="134938" y="169290"/>
                  <a:pt x="134938" y="162719"/>
                </a:cubicBezTo>
                <a:cubicBezTo>
                  <a:pt x="134938" y="156148"/>
                  <a:pt x="140273" y="150813"/>
                  <a:pt x="146844" y="150813"/>
                </a:cubicBezTo>
                <a:cubicBezTo>
                  <a:pt x="153415" y="150813"/>
                  <a:pt x="158750" y="156148"/>
                  <a:pt x="158750" y="162719"/>
                </a:cubicBezTo>
                <a:cubicBezTo>
                  <a:pt x="158750" y="169290"/>
                  <a:pt x="153415" y="174625"/>
                  <a:pt x="146844" y="174625"/>
                </a:cubicBezTo>
                <a:close/>
                <a:moveTo>
                  <a:pt x="31750" y="210344"/>
                </a:moveTo>
                <a:cubicBezTo>
                  <a:pt x="31750" y="203746"/>
                  <a:pt x="37058" y="198438"/>
                  <a:pt x="43656" y="198438"/>
                </a:cubicBezTo>
                <a:lnTo>
                  <a:pt x="99219" y="198438"/>
                </a:lnTo>
                <a:cubicBezTo>
                  <a:pt x="105817" y="198438"/>
                  <a:pt x="111125" y="203746"/>
                  <a:pt x="111125" y="210344"/>
                </a:cubicBezTo>
                <a:cubicBezTo>
                  <a:pt x="111125" y="216942"/>
                  <a:pt x="105817" y="222250"/>
                  <a:pt x="99219" y="222250"/>
                </a:cubicBezTo>
                <a:lnTo>
                  <a:pt x="43656" y="222250"/>
                </a:lnTo>
                <a:cubicBezTo>
                  <a:pt x="37058" y="222250"/>
                  <a:pt x="31750" y="216942"/>
                  <a:pt x="31750" y="210344"/>
                </a:cubicBezTo>
                <a:close/>
                <a:moveTo>
                  <a:pt x="146844" y="198438"/>
                </a:moveTo>
                <a:cubicBezTo>
                  <a:pt x="153442" y="198438"/>
                  <a:pt x="158750" y="203746"/>
                  <a:pt x="158750" y="210344"/>
                </a:cubicBezTo>
                <a:cubicBezTo>
                  <a:pt x="158750" y="216942"/>
                  <a:pt x="153442" y="222250"/>
                  <a:pt x="146844" y="222250"/>
                </a:cubicBezTo>
                <a:cubicBezTo>
                  <a:pt x="140246" y="222250"/>
                  <a:pt x="134938" y="216942"/>
                  <a:pt x="134938" y="210344"/>
                </a:cubicBezTo>
                <a:cubicBezTo>
                  <a:pt x="134938" y="203746"/>
                  <a:pt x="140246" y="198438"/>
                  <a:pt x="146844" y="198438"/>
                </a:cubicBezTo>
                <a:close/>
              </a:path>
            </a:pathLst>
          </a:custGeom>
          <a:solidFill>
            <a:srgbClr val="AF52DE"/>
          </a:solidFill>
        </p:spPr>
      </p:sp>
      <p:sp>
        <p:nvSpPr>
          <p:cNvPr id="27" name="Text 25"/>
          <p:cNvSpPr/>
          <p:nvPr/>
        </p:nvSpPr>
        <p:spPr>
          <a:xfrm>
            <a:off x="11057445" y="2743200"/>
            <a:ext cx="46609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6 057 ₽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1057445" y="3352800"/>
            <a:ext cx="45339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рублей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11057445" y="3810000"/>
            <a:ext cx="762000" cy="406400"/>
          </a:xfrm>
          <a:custGeom>
            <a:avLst/>
            <a:gdLst/>
            <a:ahLst/>
            <a:cxnLst/>
            <a:rect l="l" t="t" r="r" b="b"/>
            <a:pathLst>
              <a:path w="762000" h="406400">
                <a:moveTo>
                  <a:pt x="203200" y="0"/>
                </a:moveTo>
                <a:lnTo>
                  <a:pt x="558800" y="0"/>
                </a:lnTo>
                <a:cubicBezTo>
                  <a:pt x="670949" y="0"/>
                  <a:pt x="762000" y="91051"/>
                  <a:pt x="762000" y="203200"/>
                </a:cubicBezTo>
                <a:lnTo>
                  <a:pt x="762000" y="203200"/>
                </a:lnTo>
                <a:cubicBezTo>
                  <a:pt x="762000" y="315349"/>
                  <a:pt x="670949" y="406400"/>
                  <a:pt x="5588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FF3B30">
              <a:alpha val="10196"/>
            </a:srgbClr>
          </a:solidFill>
        </p:spPr>
      </p:sp>
      <p:sp>
        <p:nvSpPr>
          <p:cNvPr id="30" name="Text 28"/>
          <p:cNvSpPr/>
          <p:nvPr/>
        </p:nvSpPr>
        <p:spPr>
          <a:xfrm>
            <a:off x="11209845" y="3877056"/>
            <a:ext cx="560260" cy="268224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-19%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11922506" y="3860800"/>
            <a:ext cx="736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 2024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78155" y="4504690"/>
            <a:ext cx="15240000" cy="3683000"/>
          </a:xfrm>
          <a:custGeom>
            <a:avLst/>
            <a:gdLst/>
            <a:ahLst/>
            <a:cxnLst/>
            <a:rect l="l" t="t" r="r" b="b"/>
            <a:pathLst>
              <a:path w="15240000" h="3683000">
                <a:moveTo>
                  <a:pt x="304805" y="0"/>
                </a:moveTo>
                <a:lnTo>
                  <a:pt x="14935195" y="0"/>
                </a:lnTo>
                <a:cubicBezTo>
                  <a:pt x="15103534" y="0"/>
                  <a:pt x="15240000" y="136466"/>
                  <a:pt x="15240000" y="304805"/>
                </a:cubicBezTo>
                <a:lnTo>
                  <a:pt x="15240000" y="3378195"/>
                </a:lnTo>
                <a:cubicBezTo>
                  <a:pt x="15240000" y="3546534"/>
                  <a:pt x="15103534" y="3683000"/>
                  <a:pt x="14935195" y="3683000"/>
                </a:cubicBezTo>
                <a:lnTo>
                  <a:pt x="304805" y="3683000"/>
                </a:lnTo>
                <a:cubicBezTo>
                  <a:pt x="136466" y="3683000"/>
                  <a:pt x="0" y="3546534"/>
                  <a:pt x="0" y="3378195"/>
                </a:cubicBezTo>
                <a:lnTo>
                  <a:pt x="0" y="304805"/>
                </a:lnTo>
                <a:cubicBezTo>
                  <a:pt x="0" y="136579"/>
                  <a:pt x="136579" y="0"/>
                  <a:pt x="304805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3" name="Text 31"/>
          <p:cNvSpPr/>
          <p:nvPr/>
        </p:nvSpPr>
        <p:spPr>
          <a:xfrm>
            <a:off x="762000" y="4775200"/>
            <a:ext cx="148590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Динамика показателей 2024-2025</a:t>
            </a:r>
            <a:endParaRPr lang="en-US" sz="1600" dirty="0"/>
          </a:p>
        </p:txBody>
      </p:sp>
      <p:pic>
        <p:nvPicPr>
          <p:cNvPr id="34" name="Image 0" descr="https://kimi-img.moonshot.cn/pub/slides/26-02-10-02:58:14-d652shgi2d86o1lr7sc0"/>
          <p:cNvPicPr>
            <a:picLocks noChangeAspect="1"/>
          </p:cNvPicPr>
          <p:nvPr/>
        </p:nvPicPr>
        <p:blipFill>
          <a:blip r:embed="rId1"/>
          <a:srcRect l="19" r="19"/>
          <a:stretch>
            <a:fillRect/>
          </a:stretch>
        </p:blipFill>
        <p:spPr>
          <a:xfrm>
            <a:off x="748665" y="5080000"/>
            <a:ext cx="14732000" cy="2667000"/>
          </a:xfrm>
          <a:prstGeom prst="roundRect">
            <a:avLst>
              <a:gd name="adj" fmla="val 0"/>
            </a:avLst>
          </a:prstGeom>
        </p:spPr>
      </p:pic>
      <p:sp>
        <p:nvSpPr>
          <p:cNvPr id="35" name="Shape 32"/>
          <p:cNvSpPr/>
          <p:nvPr/>
        </p:nvSpPr>
        <p:spPr>
          <a:xfrm>
            <a:off x="491236" y="8356346"/>
            <a:ext cx="15226792" cy="1078992"/>
          </a:xfrm>
          <a:custGeom>
            <a:avLst/>
            <a:gdLst/>
            <a:ahLst/>
            <a:cxnLst/>
            <a:rect l="l" t="t" r="r" b="b"/>
            <a:pathLst>
              <a:path w="15226792" h="1078992">
                <a:moveTo>
                  <a:pt x="203196" y="0"/>
                </a:moveTo>
                <a:lnTo>
                  <a:pt x="15023596" y="0"/>
                </a:lnTo>
                <a:cubicBezTo>
                  <a:pt x="15135818" y="0"/>
                  <a:pt x="15226792" y="90974"/>
                  <a:pt x="15226792" y="203196"/>
                </a:cubicBezTo>
                <a:lnTo>
                  <a:pt x="15226792" y="875796"/>
                </a:lnTo>
                <a:cubicBezTo>
                  <a:pt x="15226792" y="988018"/>
                  <a:pt x="15135818" y="1078992"/>
                  <a:pt x="15023596" y="1078992"/>
                </a:cubicBezTo>
                <a:lnTo>
                  <a:pt x="203196" y="1078992"/>
                </a:lnTo>
                <a:cubicBezTo>
                  <a:pt x="90974" y="1078992"/>
                  <a:pt x="0" y="988018"/>
                  <a:pt x="0" y="875796"/>
                </a:cubicBezTo>
                <a:lnTo>
                  <a:pt x="0" y="203196"/>
                </a:lnTo>
                <a:cubicBezTo>
                  <a:pt x="0" y="91049"/>
                  <a:pt x="91049" y="0"/>
                  <a:pt x="203196" y="0"/>
                </a:cubicBezTo>
                <a:close/>
              </a:path>
            </a:pathLst>
          </a:custGeom>
          <a:solidFill>
            <a:srgbClr val="FFFFFF">
              <a:alpha val="85098"/>
            </a:srgbClr>
          </a:solidFill>
          <a:ln w="12192">
            <a:solidFill>
              <a:srgbClr val="FFFFFF">
                <a:alpha val="30196"/>
              </a:srgbClr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748792" y="8844279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88900" y="63500"/>
                </a:moveTo>
                <a:cubicBezTo>
                  <a:pt x="88900" y="56491"/>
                  <a:pt x="94591" y="50800"/>
                  <a:pt x="101600" y="50800"/>
                </a:cubicBezTo>
                <a:cubicBezTo>
                  <a:pt x="108609" y="50800"/>
                  <a:pt x="114300" y="56491"/>
                  <a:pt x="114300" y="63500"/>
                </a:cubicBezTo>
                <a:cubicBezTo>
                  <a:pt x="114300" y="70509"/>
                  <a:pt x="108609" y="76200"/>
                  <a:pt x="101600" y="76200"/>
                </a:cubicBezTo>
                <a:cubicBezTo>
                  <a:pt x="94591" y="76200"/>
                  <a:pt x="88900" y="70509"/>
                  <a:pt x="88900" y="63500"/>
                </a:cubicBezTo>
                <a:close/>
                <a:moveTo>
                  <a:pt x="85725" y="88900"/>
                </a:moveTo>
                <a:lnTo>
                  <a:pt x="104775" y="88900"/>
                </a:lnTo>
                <a:cubicBezTo>
                  <a:pt x="110053" y="88900"/>
                  <a:pt x="114300" y="93147"/>
                  <a:pt x="114300" y="98425"/>
                </a:cubicBezTo>
                <a:lnTo>
                  <a:pt x="114300" y="133350"/>
                </a:lnTo>
                <a:lnTo>
                  <a:pt x="117475" y="133350"/>
                </a:lnTo>
                <a:cubicBezTo>
                  <a:pt x="122753" y="133350"/>
                  <a:pt x="127000" y="137597"/>
                  <a:pt x="127000" y="142875"/>
                </a:cubicBezTo>
                <a:cubicBezTo>
                  <a:pt x="127000" y="148153"/>
                  <a:pt x="122753" y="152400"/>
                  <a:pt x="117475" y="152400"/>
                </a:cubicBezTo>
                <a:lnTo>
                  <a:pt x="85725" y="152400"/>
                </a:lnTo>
                <a:cubicBezTo>
                  <a:pt x="80447" y="152400"/>
                  <a:pt x="76200" y="148153"/>
                  <a:pt x="76200" y="142875"/>
                </a:cubicBezTo>
                <a:cubicBezTo>
                  <a:pt x="76200" y="137597"/>
                  <a:pt x="80447" y="133350"/>
                  <a:pt x="85725" y="133350"/>
                </a:cubicBezTo>
                <a:lnTo>
                  <a:pt x="95250" y="133350"/>
                </a:lnTo>
                <a:lnTo>
                  <a:pt x="95250" y="107950"/>
                </a:lnTo>
                <a:lnTo>
                  <a:pt x="85725" y="107950"/>
                </a:lnTo>
                <a:cubicBezTo>
                  <a:pt x="80447" y="107950"/>
                  <a:pt x="76200" y="103703"/>
                  <a:pt x="76200" y="98425"/>
                </a:cubicBezTo>
                <a:cubicBezTo>
                  <a:pt x="76200" y="93147"/>
                  <a:pt x="80447" y="88900"/>
                  <a:pt x="85725" y="88900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37" name="Text 34"/>
          <p:cNvSpPr/>
          <p:nvPr/>
        </p:nvSpPr>
        <p:spPr>
          <a:xfrm>
            <a:off x="1037082" y="8222107"/>
            <a:ext cx="14554200" cy="660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Ключевой инсайт:</a:t>
            </a: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Рост количества договоров при снижении средней премии и сборов обусловлен </a:t>
            </a:r>
            <a:r>
              <a:rPr lang="en-US" sz="1600" dirty="0">
                <a:solidFill>
                  <a:srgbClr val="1D1D1F"/>
                </a:solidFill>
                <a:highlight>
                  <a:srgbClr val="FF9500">
                    <a:alpha val="20000"/>
                  </a:srgbClr>
                </a:highlight>
                <a:latin typeface="MiSans" pitchFamily="34" charset="-122"/>
                <a:ea typeface="MiSans" pitchFamily="34" charset="-122"/>
                <a:cs typeface="MiSans" pitchFamily="34" charset="-120"/>
              </a:rPr>
              <a:t>взрывным ростом краткосрочных полисов </a:t>
            </a: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 1,07 млн до 9,42 млн шт.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508000"/>
            <a:ext cx="101600" cy="406400"/>
          </a:xfrm>
          <a:custGeom>
            <a:avLst/>
            <a:gdLst/>
            <a:ahLst/>
            <a:cxnLst/>
            <a:rect l="l" t="t" r="r" b="b"/>
            <a:pathLst>
              <a:path w="101600" h="4064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355600"/>
                </a:lnTo>
                <a:cubicBezTo>
                  <a:pt x="101600" y="383637"/>
                  <a:pt x="78837" y="406400"/>
                  <a:pt x="508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9500"/>
          </a:solidFill>
        </p:spPr>
      </p:sp>
      <p:sp>
        <p:nvSpPr>
          <p:cNvPr id="3" name="Text 1"/>
          <p:cNvSpPr/>
          <p:nvPr/>
        </p:nvSpPr>
        <p:spPr>
          <a:xfrm>
            <a:off x="762000" y="584200"/>
            <a:ext cx="23495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kern="0" spc="70" dirty="0">
                <a:solidFill>
                  <a:srgbClr val="FF95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РЕВОЛЮЦИЯ НА РЫНКЕ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08000" y="131318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F"/>
                </a:solidFill>
                <a:latin typeface="得意黑" pitchFamily="34" charset="-122"/>
                <a:ea typeface="得意黑" pitchFamily="34" charset="-122"/>
                <a:cs typeface="得意黑" pitchFamily="34" charset="-120"/>
              </a:rPr>
              <a:t>Краткосрочные полисы: рост 9×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08000" y="1727200"/>
            <a:ext cx="8267700" cy="3810000"/>
          </a:xfrm>
          <a:custGeom>
            <a:avLst/>
            <a:gdLst/>
            <a:ahLst/>
            <a:cxnLst/>
            <a:rect l="l" t="t" r="r" b="b"/>
            <a:pathLst>
              <a:path w="8267700" h="3810000">
                <a:moveTo>
                  <a:pt x="304800" y="0"/>
                </a:moveTo>
                <a:lnTo>
                  <a:pt x="7962900" y="0"/>
                </a:lnTo>
                <a:cubicBezTo>
                  <a:pt x="8131124" y="0"/>
                  <a:pt x="8267700" y="136576"/>
                  <a:pt x="8267700" y="304800"/>
                </a:cubicBezTo>
                <a:lnTo>
                  <a:pt x="8267700" y="3505200"/>
                </a:lnTo>
                <a:cubicBezTo>
                  <a:pt x="8267700" y="3673424"/>
                  <a:pt x="8131124" y="3810000"/>
                  <a:pt x="7962900" y="3810000"/>
                </a:cubicBezTo>
                <a:lnTo>
                  <a:pt x="304800" y="3810000"/>
                </a:lnTo>
                <a:cubicBezTo>
                  <a:pt x="136576" y="3810000"/>
                  <a:pt x="0" y="3673424"/>
                  <a:pt x="0" y="35052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762000" y="1981200"/>
            <a:ext cx="78867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Динамика краткосрочных полисов</a:t>
            </a:r>
            <a:endParaRPr lang="en-US" sz="1600" dirty="0"/>
          </a:p>
        </p:txBody>
      </p:sp>
      <p:pic>
        <p:nvPicPr>
          <p:cNvPr id="7" name="Image 0" descr="https://kimi-img.moonshot.cn/pub/slides/26-02-10-02:58:13-d652shbua3d8ibmok7qg"/>
          <p:cNvPicPr>
            <a:picLocks noChangeAspect="1"/>
          </p:cNvPicPr>
          <p:nvPr/>
        </p:nvPicPr>
        <p:blipFill>
          <a:blip r:embed="rId1"/>
          <a:srcRect l="27" r="27"/>
          <a:stretch>
            <a:fillRect/>
          </a:stretch>
        </p:blipFill>
        <p:spPr>
          <a:xfrm>
            <a:off x="609600" y="2336800"/>
            <a:ext cx="7759700" cy="2794000"/>
          </a:xfrm>
          <a:prstGeom prst="roundRect">
            <a:avLst>
              <a:gd name="adj" fmla="val 0"/>
            </a:avLst>
          </a:prstGeom>
        </p:spPr>
      </p:pic>
      <p:sp>
        <p:nvSpPr>
          <p:cNvPr id="8" name="Shape 5"/>
          <p:cNvSpPr/>
          <p:nvPr/>
        </p:nvSpPr>
        <p:spPr>
          <a:xfrm>
            <a:off x="508000" y="5740400"/>
            <a:ext cx="4038600" cy="1676400"/>
          </a:xfrm>
          <a:custGeom>
            <a:avLst/>
            <a:gdLst/>
            <a:ahLst/>
            <a:cxnLst/>
            <a:rect l="l" t="t" r="r" b="b"/>
            <a:pathLst>
              <a:path w="4038600" h="1676400">
                <a:moveTo>
                  <a:pt x="203196" y="0"/>
                </a:moveTo>
                <a:lnTo>
                  <a:pt x="3835404" y="0"/>
                </a:lnTo>
                <a:cubicBezTo>
                  <a:pt x="3947626" y="0"/>
                  <a:pt x="4038600" y="90974"/>
                  <a:pt x="4038600" y="203196"/>
                </a:cubicBezTo>
                <a:lnTo>
                  <a:pt x="4038600" y="1473204"/>
                </a:lnTo>
                <a:cubicBezTo>
                  <a:pt x="4038600" y="1585426"/>
                  <a:pt x="3947626" y="1676400"/>
                  <a:pt x="3835404" y="1676400"/>
                </a:cubicBezTo>
                <a:lnTo>
                  <a:pt x="203196" y="1676400"/>
                </a:lnTo>
                <a:cubicBezTo>
                  <a:pt x="90974" y="1676400"/>
                  <a:pt x="0" y="1585426"/>
                  <a:pt x="0" y="1473204"/>
                </a:cubicBezTo>
                <a:lnTo>
                  <a:pt x="0" y="203196"/>
                </a:lnTo>
                <a:cubicBezTo>
                  <a:pt x="0" y="91049"/>
                  <a:pt x="91049" y="0"/>
                  <a:pt x="203196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9" name="Shape 6"/>
          <p:cNvSpPr/>
          <p:nvPr/>
        </p:nvSpPr>
        <p:spPr>
          <a:xfrm>
            <a:off x="749300" y="5969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14300" y="0"/>
                </a:moveTo>
                <a:cubicBezTo>
                  <a:pt x="103763" y="0"/>
                  <a:pt x="95250" y="8513"/>
                  <a:pt x="95250" y="19050"/>
                </a:cubicBezTo>
                <a:lnTo>
                  <a:pt x="95250" y="38100"/>
                </a:lnTo>
                <a:lnTo>
                  <a:pt x="89952" y="38100"/>
                </a:lnTo>
                <a:cubicBezTo>
                  <a:pt x="64949" y="38100"/>
                  <a:pt x="42863" y="54352"/>
                  <a:pt x="35421" y="78224"/>
                </a:cubicBezTo>
                <a:lnTo>
                  <a:pt x="21729" y="121980"/>
                </a:lnTo>
                <a:cubicBezTo>
                  <a:pt x="8632" y="130433"/>
                  <a:pt x="0" y="145197"/>
                  <a:pt x="0" y="161925"/>
                </a:cubicBezTo>
                <a:lnTo>
                  <a:pt x="0" y="266700"/>
                </a:lnTo>
                <a:cubicBezTo>
                  <a:pt x="0" y="277237"/>
                  <a:pt x="8513" y="285750"/>
                  <a:pt x="19050" y="285750"/>
                </a:cubicBezTo>
                <a:lnTo>
                  <a:pt x="38100" y="285750"/>
                </a:lnTo>
                <a:cubicBezTo>
                  <a:pt x="48637" y="285750"/>
                  <a:pt x="57150" y="277237"/>
                  <a:pt x="57150" y="266700"/>
                </a:cubicBezTo>
                <a:lnTo>
                  <a:pt x="57150" y="247650"/>
                </a:lnTo>
                <a:lnTo>
                  <a:pt x="247650" y="247650"/>
                </a:lnTo>
                <a:lnTo>
                  <a:pt x="247650" y="266700"/>
                </a:lnTo>
                <a:cubicBezTo>
                  <a:pt x="247650" y="277237"/>
                  <a:pt x="256163" y="285750"/>
                  <a:pt x="266700" y="285750"/>
                </a:cubicBezTo>
                <a:lnTo>
                  <a:pt x="285750" y="285750"/>
                </a:lnTo>
                <a:cubicBezTo>
                  <a:pt x="296287" y="285750"/>
                  <a:pt x="304800" y="277237"/>
                  <a:pt x="304800" y="266700"/>
                </a:cubicBezTo>
                <a:lnTo>
                  <a:pt x="304800" y="161925"/>
                </a:lnTo>
                <a:cubicBezTo>
                  <a:pt x="304800" y="145197"/>
                  <a:pt x="296168" y="130433"/>
                  <a:pt x="283131" y="121980"/>
                </a:cubicBezTo>
                <a:lnTo>
                  <a:pt x="269438" y="78224"/>
                </a:lnTo>
                <a:cubicBezTo>
                  <a:pt x="261997" y="54352"/>
                  <a:pt x="239851" y="38100"/>
                  <a:pt x="214848" y="38100"/>
                </a:cubicBezTo>
                <a:lnTo>
                  <a:pt x="209550" y="38100"/>
                </a:lnTo>
                <a:lnTo>
                  <a:pt x="209550" y="19050"/>
                </a:lnTo>
                <a:cubicBezTo>
                  <a:pt x="209550" y="8513"/>
                  <a:pt x="201037" y="0"/>
                  <a:pt x="190500" y="0"/>
                </a:cubicBezTo>
                <a:lnTo>
                  <a:pt x="114300" y="0"/>
                </a:lnTo>
                <a:close/>
                <a:moveTo>
                  <a:pt x="89952" y="76200"/>
                </a:moveTo>
                <a:lnTo>
                  <a:pt x="214908" y="76200"/>
                </a:lnTo>
                <a:cubicBezTo>
                  <a:pt x="223242" y="76200"/>
                  <a:pt x="230624" y="81617"/>
                  <a:pt x="233065" y="89595"/>
                </a:cubicBezTo>
                <a:lnTo>
                  <a:pt x="240804" y="114300"/>
                </a:lnTo>
                <a:lnTo>
                  <a:pt x="64056" y="114300"/>
                </a:lnTo>
                <a:lnTo>
                  <a:pt x="71795" y="89595"/>
                </a:lnTo>
                <a:cubicBezTo>
                  <a:pt x="74295" y="81617"/>
                  <a:pt x="81617" y="76200"/>
                  <a:pt x="89952" y="76200"/>
                </a:cubicBezTo>
                <a:close/>
                <a:moveTo>
                  <a:pt x="57150" y="161925"/>
                </a:moveTo>
                <a:cubicBezTo>
                  <a:pt x="67664" y="161925"/>
                  <a:pt x="76200" y="170461"/>
                  <a:pt x="76200" y="180975"/>
                </a:cubicBezTo>
                <a:cubicBezTo>
                  <a:pt x="76200" y="191489"/>
                  <a:pt x="67664" y="200025"/>
                  <a:pt x="57150" y="200025"/>
                </a:cubicBezTo>
                <a:cubicBezTo>
                  <a:pt x="46636" y="200025"/>
                  <a:pt x="38100" y="191489"/>
                  <a:pt x="38100" y="180975"/>
                </a:cubicBezTo>
                <a:cubicBezTo>
                  <a:pt x="38100" y="170461"/>
                  <a:pt x="46636" y="161925"/>
                  <a:pt x="57150" y="161925"/>
                </a:cubicBezTo>
                <a:close/>
                <a:moveTo>
                  <a:pt x="228600" y="180975"/>
                </a:moveTo>
                <a:cubicBezTo>
                  <a:pt x="228600" y="170461"/>
                  <a:pt x="237136" y="161925"/>
                  <a:pt x="247650" y="161925"/>
                </a:cubicBezTo>
                <a:cubicBezTo>
                  <a:pt x="258164" y="161925"/>
                  <a:pt x="266700" y="170461"/>
                  <a:pt x="266700" y="180975"/>
                </a:cubicBezTo>
                <a:cubicBezTo>
                  <a:pt x="266700" y="191489"/>
                  <a:pt x="258164" y="200025"/>
                  <a:pt x="247650" y="200025"/>
                </a:cubicBezTo>
                <a:cubicBezTo>
                  <a:pt x="237136" y="200025"/>
                  <a:pt x="228600" y="191489"/>
                  <a:pt x="228600" y="180975"/>
                </a:cubicBezTo>
                <a:close/>
              </a:path>
            </a:pathLst>
          </a:custGeom>
          <a:solidFill>
            <a:srgbClr val="FF9500"/>
          </a:solidFill>
        </p:spPr>
      </p:sp>
      <p:sp>
        <p:nvSpPr>
          <p:cNvPr id="10" name="Text 7"/>
          <p:cNvSpPr/>
          <p:nvPr/>
        </p:nvSpPr>
        <p:spPr>
          <a:xfrm>
            <a:off x="1244600" y="5943600"/>
            <a:ext cx="16891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Сегмент такси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711200" y="6451600"/>
            <a:ext cx="38227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FF95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9,38 млн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711200" y="6959600"/>
            <a:ext cx="37211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полисов (99,5%)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744720" y="5740400"/>
            <a:ext cx="4038600" cy="1676400"/>
          </a:xfrm>
          <a:custGeom>
            <a:avLst/>
            <a:gdLst/>
            <a:ahLst/>
            <a:cxnLst/>
            <a:rect l="l" t="t" r="r" b="b"/>
            <a:pathLst>
              <a:path w="4038600" h="1676400">
                <a:moveTo>
                  <a:pt x="203196" y="0"/>
                </a:moveTo>
                <a:lnTo>
                  <a:pt x="3835404" y="0"/>
                </a:lnTo>
                <a:cubicBezTo>
                  <a:pt x="3947626" y="0"/>
                  <a:pt x="4038600" y="90974"/>
                  <a:pt x="4038600" y="203196"/>
                </a:cubicBezTo>
                <a:lnTo>
                  <a:pt x="4038600" y="1473204"/>
                </a:lnTo>
                <a:cubicBezTo>
                  <a:pt x="4038600" y="1585426"/>
                  <a:pt x="3947626" y="1676400"/>
                  <a:pt x="3835404" y="1676400"/>
                </a:cubicBezTo>
                <a:lnTo>
                  <a:pt x="203196" y="1676400"/>
                </a:lnTo>
                <a:cubicBezTo>
                  <a:pt x="90974" y="1676400"/>
                  <a:pt x="0" y="1585426"/>
                  <a:pt x="0" y="1473204"/>
                </a:cubicBezTo>
                <a:lnTo>
                  <a:pt x="0" y="203196"/>
                </a:lnTo>
                <a:cubicBezTo>
                  <a:pt x="0" y="91049"/>
                  <a:pt x="91049" y="0"/>
                  <a:pt x="203196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4986020" y="5969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80486" y="69890"/>
                </a:moveTo>
                <a:lnTo>
                  <a:pt x="64949" y="114300"/>
                </a:lnTo>
                <a:lnTo>
                  <a:pt x="239851" y="114300"/>
                </a:lnTo>
                <a:lnTo>
                  <a:pt x="224314" y="69890"/>
                </a:lnTo>
                <a:cubicBezTo>
                  <a:pt x="221635" y="62270"/>
                  <a:pt x="214432" y="57150"/>
                  <a:pt x="206335" y="57150"/>
                </a:cubicBezTo>
                <a:lnTo>
                  <a:pt x="98465" y="57150"/>
                </a:lnTo>
                <a:cubicBezTo>
                  <a:pt x="90368" y="57150"/>
                  <a:pt x="83165" y="62270"/>
                  <a:pt x="80486" y="69890"/>
                </a:cubicBezTo>
                <a:close/>
                <a:moveTo>
                  <a:pt x="23574" y="117157"/>
                </a:moveTo>
                <a:lnTo>
                  <a:pt x="44529" y="57329"/>
                </a:lnTo>
                <a:cubicBezTo>
                  <a:pt x="52566" y="34409"/>
                  <a:pt x="74176" y="19050"/>
                  <a:pt x="98465" y="19050"/>
                </a:cubicBezTo>
                <a:lnTo>
                  <a:pt x="206335" y="19050"/>
                </a:lnTo>
                <a:cubicBezTo>
                  <a:pt x="230624" y="19050"/>
                  <a:pt x="252234" y="34409"/>
                  <a:pt x="260271" y="57329"/>
                </a:cubicBezTo>
                <a:lnTo>
                  <a:pt x="281226" y="117157"/>
                </a:lnTo>
                <a:cubicBezTo>
                  <a:pt x="295037" y="122873"/>
                  <a:pt x="304800" y="136505"/>
                  <a:pt x="304800" y="152400"/>
                </a:cubicBezTo>
                <a:lnTo>
                  <a:pt x="304800" y="266700"/>
                </a:lnTo>
                <a:cubicBezTo>
                  <a:pt x="304800" y="277237"/>
                  <a:pt x="296287" y="285750"/>
                  <a:pt x="285750" y="285750"/>
                </a:cubicBezTo>
                <a:lnTo>
                  <a:pt x="266700" y="285750"/>
                </a:lnTo>
                <a:cubicBezTo>
                  <a:pt x="256163" y="285750"/>
                  <a:pt x="247650" y="277237"/>
                  <a:pt x="247650" y="266700"/>
                </a:cubicBezTo>
                <a:lnTo>
                  <a:pt x="247650" y="247650"/>
                </a:lnTo>
                <a:lnTo>
                  <a:pt x="57150" y="247650"/>
                </a:lnTo>
                <a:lnTo>
                  <a:pt x="57150" y="266700"/>
                </a:lnTo>
                <a:cubicBezTo>
                  <a:pt x="57150" y="277237"/>
                  <a:pt x="48637" y="285750"/>
                  <a:pt x="38100" y="285750"/>
                </a:cubicBezTo>
                <a:lnTo>
                  <a:pt x="19050" y="285750"/>
                </a:lnTo>
                <a:cubicBezTo>
                  <a:pt x="8513" y="285750"/>
                  <a:pt x="0" y="277237"/>
                  <a:pt x="0" y="266700"/>
                </a:cubicBezTo>
                <a:lnTo>
                  <a:pt x="0" y="152400"/>
                </a:lnTo>
                <a:cubicBezTo>
                  <a:pt x="0" y="136505"/>
                  <a:pt x="9763" y="122873"/>
                  <a:pt x="23574" y="117157"/>
                </a:cubicBezTo>
                <a:close/>
                <a:moveTo>
                  <a:pt x="76200" y="180975"/>
                </a:moveTo>
                <a:cubicBezTo>
                  <a:pt x="76200" y="170461"/>
                  <a:pt x="67664" y="161925"/>
                  <a:pt x="57150" y="161925"/>
                </a:cubicBezTo>
                <a:cubicBezTo>
                  <a:pt x="46636" y="161925"/>
                  <a:pt x="38100" y="170461"/>
                  <a:pt x="38100" y="180975"/>
                </a:cubicBezTo>
                <a:cubicBezTo>
                  <a:pt x="38100" y="191489"/>
                  <a:pt x="46636" y="200025"/>
                  <a:pt x="57150" y="200025"/>
                </a:cubicBezTo>
                <a:cubicBezTo>
                  <a:pt x="67664" y="200025"/>
                  <a:pt x="76200" y="191489"/>
                  <a:pt x="76200" y="180975"/>
                </a:cubicBezTo>
                <a:close/>
                <a:moveTo>
                  <a:pt x="247650" y="200025"/>
                </a:moveTo>
                <a:cubicBezTo>
                  <a:pt x="258164" y="200025"/>
                  <a:pt x="266700" y="191489"/>
                  <a:pt x="266700" y="180975"/>
                </a:cubicBezTo>
                <a:cubicBezTo>
                  <a:pt x="266700" y="170461"/>
                  <a:pt x="258164" y="161925"/>
                  <a:pt x="247650" y="161925"/>
                </a:cubicBezTo>
                <a:cubicBezTo>
                  <a:pt x="237136" y="161925"/>
                  <a:pt x="228600" y="170461"/>
                  <a:pt x="228600" y="180975"/>
                </a:cubicBezTo>
                <a:cubicBezTo>
                  <a:pt x="228600" y="191489"/>
                  <a:pt x="237136" y="200025"/>
                  <a:pt x="247650" y="200025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15" name="Text 12"/>
          <p:cNvSpPr/>
          <p:nvPr/>
        </p:nvSpPr>
        <p:spPr>
          <a:xfrm>
            <a:off x="5481320" y="5943600"/>
            <a:ext cx="21590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Личный транспорт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4947920" y="6451600"/>
            <a:ext cx="3822700" cy="457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42 822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4947920" y="6959600"/>
            <a:ext cx="37211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договора (0,5%)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8981440" y="1727200"/>
            <a:ext cx="6769100" cy="4470400"/>
          </a:xfrm>
          <a:custGeom>
            <a:avLst/>
            <a:gdLst/>
            <a:ahLst/>
            <a:cxnLst/>
            <a:rect l="l" t="t" r="r" b="b"/>
            <a:pathLst>
              <a:path w="6769100" h="4470400">
                <a:moveTo>
                  <a:pt x="304792" y="0"/>
                </a:moveTo>
                <a:lnTo>
                  <a:pt x="6464308" y="0"/>
                </a:lnTo>
                <a:cubicBezTo>
                  <a:pt x="6632640" y="0"/>
                  <a:pt x="6769100" y="136460"/>
                  <a:pt x="6769100" y="304792"/>
                </a:cubicBezTo>
                <a:lnTo>
                  <a:pt x="6769100" y="4165608"/>
                </a:lnTo>
                <a:cubicBezTo>
                  <a:pt x="6769100" y="4333940"/>
                  <a:pt x="6632640" y="4470400"/>
                  <a:pt x="6464308" y="4470400"/>
                </a:cubicBezTo>
                <a:lnTo>
                  <a:pt x="304792" y="4470400"/>
                </a:lnTo>
                <a:cubicBezTo>
                  <a:pt x="136460" y="4470400"/>
                  <a:pt x="0" y="4333940"/>
                  <a:pt x="0" y="4165608"/>
                </a:cubicBezTo>
                <a:lnTo>
                  <a:pt x="0" y="304792"/>
                </a:lnTo>
                <a:cubicBezTo>
                  <a:pt x="0" y="136573"/>
                  <a:pt x="136573" y="0"/>
                  <a:pt x="304792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9" name="Text 16"/>
          <p:cNvSpPr/>
          <p:nvPr/>
        </p:nvSpPr>
        <p:spPr>
          <a:xfrm>
            <a:off x="9235440" y="1981200"/>
            <a:ext cx="63881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Рыночная конкуренция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9235440" y="2540000"/>
            <a:ext cx="11176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Ренессанс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14792134" y="2540000"/>
            <a:ext cx="8001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50,92%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9235440" y="2946400"/>
            <a:ext cx="6261100" cy="152400"/>
          </a:xfrm>
          <a:custGeom>
            <a:avLst/>
            <a:gdLst/>
            <a:ahLst/>
            <a:cxnLst/>
            <a:rect l="l" t="t" r="r" b="b"/>
            <a:pathLst>
              <a:path w="6261100" h="152400">
                <a:moveTo>
                  <a:pt x="76200" y="0"/>
                </a:moveTo>
                <a:lnTo>
                  <a:pt x="6184900" y="0"/>
                </a:lnTo>
                <a:cubicBezTo>
                  <a:pt x="6226956" y="0"/>
                  <a:pt x="6261100" y="34144"/>
                  <a:pt x="6261100" y="76200"/>
                </a:cubicBezTo>
                <a:lnTo>
                  <a:pt x="6261100" y="76200"/>
                </a:lnTo>
                <a:cubicBezTo>
                  <a:pt x="6261100" y="118256"/>
                  <a:pt x="6226956" y="152400"/>
                  <a:pt x="61849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2F2F7"/>
          </a:solidFill>
        </p:spPr>
      </p:sp>
      <p:sp>
        <p:nvSpPr>
          <p:cNvPr id="23" name="Shape 20"/>
          <p:cNvSpPr/>
          <p:nvPr/>
        </p:nvSpPr>
        <p:spPr>
          <a:xfrm>
            <a:off x="9235440" y="2946400"/>
            <a:ext cx="3187700" cy="152400"/>
          </a:xfrm>
          <a:custGeom>
            <a:avLst/>
            <a:gdLst/>
            <a:ahLst/>
            <a:cxnLst/>
            <a:rect l="l" t="t" r="r" b="b"/>
            <a:pathLst>
              <a:path w="3187700" h="152400">
                <a:moveTo>
                  <a:pt x="76200" y="0"/>
                </a:moveTo>
                <a:lnTo>
                  <a:pt x="3111500" y="0"/>
                </a:lnTo>
                <a:cubicBezTo>
                  <a:pt x="3153556" y="0"/>
                  <a:pt x="3187700" y="34144"/>
                  <a:pt x="3187700" y="76200"/>
                </a:cubicBezTo>
                <a:lnTo>
                  <a:pt x="3187700" y="76200"/>
                </a:lnTo>
                <a:cubicBezTo>
                  <a:pt x="3187700" y="118256"/>
                  <a:pt x="3153556" y="152400"/>
                  <a:pt x="31115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24" name="Text 21"/>
          <p:cNvSpPr/>
          <p:nvPr/>
        </p:nvSpPr>
        <p:spPr>
          <a:xfrm>
            <a:off x="9235440" y="3251200"/>
            <a:ext cx="635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Зетта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14833155" y="3251200"/>
            <a:ext cx="762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15,20%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9235440" y="3657600"/>
            <a:ext cx="6261100" cy="152400"/>
          </a:xfrm>
          <a:custGeom>
            <a:avLst/>
            <a:gdLst/>
            <a:ahLst/>
            <a:cxnLst/>
            <a:rect l="l" t="t" r="r" b="b"/>
            <a:pathLst>
              <a:path w="6261100" h="152400">
                <a:moveTo>
                  <a:pt x="76200" y="0"/>
                </a:moveTo>
                <a:lnTo>
                  <a:pt x="6184900" y="0"/>
                </a:lnTo>
                <a:cubicBezTo>
                  <a:pt x="6226956" y="0"/>
                  <a:pt x="6261100" y="34144"/>
                  <a:pt x="6261100" y="76200"/>
                </a:cubicBezTo>
                <a:lnTo>
                  <a:pt x="6261100" y="76200"/>
                </a:lnTo>
                <a:cubicBezTo>
                  <a:pt x="6261100" y="118256"/>
                  <a:pt x="6226956" y="152400"/>
                  <a:pt x="61849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2F2F7"/>
          </a:solidFill>
        </p:spPr>
      </p:sp>
      <p:sp>
        <p:nvSpPr>
          <p:cNvPr id="27" name="Shape 24"/>
          <p:cNvSpPr/>
          <p:nvPr/>
        </p:nvSpPr>
        <p:spPr>
          <a:xfrm>
            <a:off x="9235440" y="3657600"/>
            <a:ext cx="952500" cy="152400"/>
          </a:xfrm>
          <a:custGeom>
            <a:avLst/>
            <a:gdLst/>
            <a:ahLst/>
            <a:cxnLst/>
            <a:rect l="l" t="t" r="r" b="b"/>
            <a:pathLst>
              <a:path w="952500" h="152400">
                <a:moveTo>
                  <a:pt x="76200" y="0"/>
                </a:moveTo>
                <a:lnTo>
                  <a:pt x="876300" y="0"/>
                </a:lnTo>
                <a:cubicBezTo>
                  <a:pt x="918356" y="0"/>
                  <a:pt x="952500" y="34144"/>
                  <a:pt x="952500" y="76200"/>
                </a:cubicBezTo>
                <a:lnTo>
                  <a:pt x="952500" y="76200"/>
                </a:lnTo>
                <a:cubicBezTo>
                  <a:pt x="952500" y="118256"/>
                  <a:pt x="918356" y="152400"/>
                  <a:pt x="8763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4C759"/>
          </a:solidFill>
        </p:spPr>
      </p:sp>
      <p:sp>
        <p:nvSpPr>
          <p:cNvPr id="28" name="Text 25"/>
          <p:cNvSpPr/>
          <p:nvPr/>
        </p:nvSpPr>
        <p:spPr>
          <a:xfrm>
            <a:off x="9235440" y="3962400"/>
            <a:ext cx="660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Согаз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14827059" y="3962400"/>
            <a:ext cx="774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F95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13,60%</a:t>
            </a: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>
            <a:off x="9235440" y="4368800"/>
            <a:ext cx="6261100" cy="152400"/>
          </a:xfrm>
          <a:custGeom>
            <a:avLst/>
            <a:gdLst/>
            <a:ahLst/>
            <a:cxnLst/>
            <a:rect l="l" t="t" r="r" b="b"/>
            <a:pathLst>
              <a:path w="6261100" h="152400">
                <a:moveTo>
                  <a:pt x="76200" y="0"/>
                </a:moveTo>
                <a:lnTo>
                  <a:pt x="6184900" y="0"/>
                </a:lnTo>
                <a:cubicBezTo>
                  <a:pt x="6226956" y="0"/>
                  <a:pt x="6261100" y="34144"/>
                  <a:pt x="6261100" y="76200"/>
                </a:cubicBezTo>
                <a:lnTo>
                  <a:pt x="6261100" y="76200"/>
                </a:lnTo>
                <a:cubicBezTo>
                  <a:pt x="6261100" y="118256"/>
                  <a:pt x="6226956" y="152400"/>
                  <a:pt x="61849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2F2F7"/>
          </a:solidFill>
        </p:spPr>
      </p:sp>
      <p:sp>
        <p:nvSpPr>
          <p:cNvPr id="31" name="Shape 28"/>
          <p:cNvSpPr/>
          <p:nvPr/>
        </p:nvSpPr>
        <p:spPr>
          <a:xfrm>
            <a:off x="9235440" y="4368800"/>
            <a:ext cx="850900" cy="152400"/>
          </a:xfrm>
          <a:custGeom>
            <a:avLst/>
            <a:gdLst/>
            <a:ahLst/>
            <a:cxnLst/>
            <a:rect l="l" t="t" r="r" b="b"/>
            <a:pathLst>
              <a:path w="850900" h="152400">
                <a:moveTo>
                  <a:pt x="76200" y="0"/>
                </a:moveTo>
                <a:lnTo>
                  <a:pt x="774700" y="0"/>
                </a:lnTo>
                <a:cubicBezTo>
                  <a:pt x="816756" y="0"/>
                  <a:pt x="850900" y="34144"/>
                  <a:pt x="850900" y="76200"/>
                </a:cubicBezTo>
                <a:lnTo>
                  <a:pt x="850900" y="76200"/>
                </a:lnTo>
                <a:cubicBezTo>
                  <a:pt x="850900" y="118256"/>
                  <a:pt x="816756" y="152400"/>
                  <a:pt x="7747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9500"/>
          </a:solidFill>
        </p:spPr>
      </p:sp>
      <p:sp>
        <p:nvSpPr>
          <p:cNvPr id="32" name="Text 29"/>
          <p:cNvSpPr/>
          <p:nvPr/>
        </p:nvSpPr>
        <p:spPr>
          <a:xfrm>
            <a:off x="9235440" y="4673600"/>
            <a:ext cx="7112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Альфа</a:t>
            </a:r>
            <a:endParaRPr lang="en-US" sz="1600" dirty="0"/>
          </a:p>
        </p:txBody>
      </p:sp>
      <p:sp>
        <p:nvSpPr>
          <p:cNvPr id="33" name="Text 30"/>
          <p:cNvSpPr/>
          <p:nvPr/>
        </p:nvSpPr>
        <p:spPr>
          <a:xfrm>
            <a:off x="14833155" y="4673600"/>
            <a:ext cx="762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AF52D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12,68%</a:t>
            </a:r>
            <a:endParaRPr lang="en-US" sz="1600" dirty="0"/>
          </a:p>
        </p:txBody>
      </p:sp>
      <p:sp>
        <p:nvSpPr>
          <p:cNvPr id="34" name="Shape 31"/>
          <p:cNvSpPr/>
          <p:nvPr/>
        </p:nvSpPr>
        <p:spPr>
          <a:xfrm>
            <a:off x="9235440" y="5080000"/>
            <a:ext cx="6261100" cy="152400"/>
          </a:xfrm>
          <a:custGeom>
            <a:avLst/>
            <a:gdLst/>
            <a:ahLst/>
            <a:cxnLst/>
            <a:rect l="l" t="t" r="r" b="b"/>
            <a:pathLst>
              <a:path w="6261100" h="152400">
                <a:moveTo>
                  <a:pt x="76200" y="0"/>
                </a:moveTo>
                <a:lnTo>
                  <a:pt x="6184900" y="0"/>
                </a:lnTo>
                <a:cubicBezTo>
                  <a:pt x="6226956" y="0"/>
                  <a:pt x="6261100" y="34144"/>
                  <a:pt x="6261100" y="76200"/>
                </a:cubicBezTo>
                <a:lnTo>
                  <a:pt x="6261100" y="76200"/>
                </a:lnTo>
                <a:cubicBezTo>
                  <a:pt x="6261100" y="118256"/>
                  <a:pt x="6226956" y="152400"/>
                  <a:pt x="61849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2F2F7"/>
          </a:solidFill>
        </p:spPr>
      </p:sp>
      <p:sp>
        <p:nvSpPr>
          <p:cNvPr id="35" name="Shape 32"/>
          <p:cNvSpPr/>
          <p:nvPr/>
        </p:nvSpPr>
        <p:spPr>
          <a:xfrm>
            <a:off x="9235440" y="5080000"/>
            <a:ext cx="787400" cy="152400"/>
          </a:xfrm>
          <a:custGeom>
            <a:avLst/>
            <a:gdLst/>
            <a:ahLst/>
            <a:cxnLst/>
            <a:rect l="l" t="t" r="r" b="b"/>
            <a:pathLst>
              <a:path w="787400" h="152400">
                <a:moveTo>
                  <a:pt x="76200" y="0"/>
                </a:moveTo>
                <a:lnTo>
                  <a:pt x="711200" y="0"/>
                </a:lnTo>
                <a:cubicBezTo>
                  <a:pt x="753256" y="0"/>
                  <a:pt x="787400" y="34144"/>
                  <a:pt x="787400" y="76200"/>
                </a:cubicBezTo>
                <a:lnTo>
                  <a:pt x="787400" y="76200"/>
                </a:lnTo>
                <a:cubicBezTo>
                  <a:pt x="787400" y="118256"/>
                  <a:pt x="753256" y="152400"/>
                  <a:pt x="7112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AF52DE"/>
          </a:solidFill>
        </p:spPr>
      </p:sp>
      <p:sp>
        <p:nvSpPr>
          <p:cNvPr id="36" name="Text 33"/>
          <p:cNvSpPr/>
          <p:nvPr/>
        </p:nvSpPr>
        <p:spPr>
          <a:xfrm>
            <a:off x="9235440" y="5384800"/>
            <a:ext cx="685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МАКС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14918308" y="5384800"/>
            <a:ext cx="6731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5856D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5,62%</a:t>
            </a:r>
            <a:endParaRPr lang="en-US" sz="1600" dirty="0"/>
          </a:p>
        </p:txBody>
      </p:sp>
      <p:sp>
        <p:nvSpPr>
          <p:cNvPr id="38" name="Shape 35"/>
          <p:cNvSpPr/>
          <p:nvPr/>
        </p:nvSpPr>
        <p:spPr>
          <a:xfrm>
            <a:off x="9235440" y="5791200"/>
            <a:ext cx="6261100" cy="152400"/>
          </a:xfrm>
          <a:custGeom>
            <a:avLst/>
            <a:gdLst/>
            <a:ahLst/>
            <a:cxnLst/>
            <a:rect l="l" t="t" r="r" b="b"/>
            <a:pathLst>
              <a:path w="6261100" h="152400">
                <a:moveTo>
                  <a:pt x="76200" y="0"/>
                </a:moveTo>
                <a:lnTo>
                  <a:pt x="6184900" y="0"/>
                </a:lnTo>
                <a:cubicBezTo>
                  <a:pt x="6226956" y="0"/>
                  <a:pt x="6261100" y="34144"/>
                  <a:pt x="6261100" y="76200"/>
                </a:cubicBezTo>
                <a:lnTo>
                  <a:pt x="6261100" y="76200"/>
                </a:lnTo>
                <a:cubicBezTo>
                  <a:pt x="6261100" y="118256"/>
                  <a:pt x="6226956" y="152400"/>
                  <a:pt x="61849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2F2F7"/>
          </a:solidFill>
        </p:spPr>
      </p:sp>
      <p:sp>
        <p:nvSpPr>
          <p:cNvPr id="39" name="Shape 36"/>
          <p:cNvSpPr/>
          <p:nvPr/>
        </p:nvSpPr>
        <p:spPr>
          <a:xfrm>
            <a:off x="9235440" y="5791200"/>
            <a:ext cx="355600" cy="152400"/>
          </a:xfrm>
          <a:custGeom>
            <a:avLst/>
            <a:gdLst/>
            <a:ahLst/>
            <a:cxnLst/>
            <a:rect l="l" t="t" r="r" b="b"/>
            <a:pathLst>
              <a:path w="355600" h="152400">
                <a:moveTo>
                  <a:pt x="76200" y="0"/>
                </a:moveTo>
                <a:lnTo>
                  <a:pt x="279400" y="0"/>
                </a:lnTo>
                <a:cubicBezTo>
                  <a:pt x="321456" y="0"/>
                  <a:pt x="355600" y="34144"/>
                  <a:pt x="355600" y="76200"/>
                </a:cubicBezTo>
                <a:lnTo>
                  <a:pt x="355600" y="76200"/>
                </a:lnTo>
                <a:cubicBezTo>
                  <a:pt x="355600" y="118256"/>
                  <a:pt x="321456" y="152400"/>
                  <a:pt x="2794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5856D6"/>
          </a:solidFill>
        </p:spPr>
      </p:sp>
      <p:sp>
        <p:nvSpPr>
          <p:cNvPr id="40" name="Shape 37"/>
          <p:cNvSpPr/>
          <p:nvPr/>
        </p:nvSpPr>
        <p:spPr>
          <a:xfrm>
            <a:off x="8987790" y="6407150"/>
            <a:ext cx="6755765" cy="2076450"/>
          </a:xfrm>
          <a:custGeom>
            <a:avLst/>
            <a:gdLst/>
            <a:ahLst/>
            <a:cxnLst/>
            <a:rect l="l" t="t" r="r" b="b"/>
            <a:pathLst>
              <a:path w="6755892" h="1536192">
                <a:moveTo>
                  <a:pt x="203207" y="0"/>
                </a:moveTo>
                <a:lnTo>
                  <a:pt x="6552685" y="0"/>
                </a:lnTo>
                <a:cubicBezTo>
                  <a:pt x="6664913" y="0"/>
                  <a:pt x="6755892" y="90979"/>
                  <a:pt x="6755892" y="203207"/>
                </a:cubicBezTo>
                <a:lnTo>
                  <a:pt x="6755892" y="1332985"/>
                </a:lnTo>
                <a:cubicBezTo>
                  <a:pt x="6755892" y="1445213"/>
                  <a:pt x="6664913" y="1536192"/>
                  <a:pt x="6552685" y="1536192"/>
                </a:cubicBezTo>
                <a:lnTo>
                  <a:pt x="203207" y="1536192"/>
                </a:lnTo>
                <a:cubicBezTo>
                  <a:pt x="90979" y="1536192"/>
                  <a:pt x="0" y="1445213"/>
                  <a:pt x="0" y="1332985"/>
                </a:cubicBezTo>
                <a:lnTo>
                  <a:pt x="0" y="203207"/>
                </a:lnTo>
                <a:cubicBezTo>
                  <a:pt x="0" y="90979"/>
                  <a:pt x="90979" y="0"/>
                  <a:pt x="203207" y="0"/>
                </a:cubicBezTo>
                <a:close/>
              </a:path>
            </a:pathLst>
          </a:custGeom>
          <a:gradFill flip="none" rotWithShape="1">
            <a:gsLst>
              <a:gs pos="0">
                <a:srgbClr val="FF3B30">
                  <a:alpha val="10000"/>
                </a:srgbClr>
              </a:gs>
              <a:gs pos="100000">
                <a:srgbClr val="FF9500">
                  <a:alpha val="10000"/>
                </a:srgbClr>
              </a:gs>
            </a:gsLst>
            <a:lin ang="2700000" scaled="1"/>
          </a:gradFill>
          <a:ln w="12192">
            <a:solidFill>
              <a:srgbClr val="FF3B30">
                <a:alpha val="20000"/>
              </a:srgbClr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9222232" y="6666992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cubicBezTo>
                  <a:pt x="134293" y="0"/>
                  <a:pt x="140990" y="4018"/>
                  <a:pt x="144463" y="10418"/>
                </a:cubicBezTo>
                <a:lnTo>
                  <a:pt x="251619" y="208855"/>
                </a:lnTo>
                <a:cubicBezTo>
                  <a:pt x="254943" y="215007"/>
                  <a:pt x="254794" y="222448"/>
                  <a:pt x="251222" y="228451"/>
                </a:cubicBezTo>
                <a:cubicBezTo>
                  <a:pt x="247650" y="234454"/>
                  <a:pt x="241151" y="238125"/>
                  <a:pt x="234156" y="238125"/>
                </a:cubicBezTo>
                <a:lnTo>
                  <a:pt x="19844" y="238125"/>
                </a:lnTo>
                <a:cubicBezTo>
                  <a:pt x="12849" y="238125"/>
                  <a:pt x="6400" y="234454"/>
                  <a:pt x="2778" y="228451"/>
                </a:cubicBezTo>
                <a:cubicBezTo>
                  <a:pt x="-843" y="222448"/>
                  <a:pt x="-943" y="215007"/>
                  <a:pt x="2381" y="208855"/>
                </a:cubicBezTo>
                <a:lnTo>
                  <a:pt x="109538" y="10418"/>
                </a:lnTo>
                <a:cubicBezTo>
                  <a:pt x="113010" y="4018"/>
                  <a:pt x="119707" y="0"/>
                  <a:pt x="127000" y="0"/>
                </a:cubicBezTo>
                <a:close/>
                <a:moveTo>
                  <a:pt x="127000" y="83344"/>
                </a:moveTo>
                <a:cubicBezTo>
                  <a:pt x="120402" y="83344"/>
                  <a:pt x="115094" y="88652"/>
                  <a:pt x="115094" y="95250"/>
                </a:cubicBezTo>
                <a:lnTo>
                  <a:pt x="115094" y="150813"/>
                </a:lnTo>
                <a:cubicBezTo>
                  <a:pt x="115094" y="157411"/>
                  <a:pt x="120402" y="162719"/>
                  <a:pt x="127000" y="162719"/>
                </a:cubicBezTo>
                <a:cubicBezTo>
                  <a:pt x="133598" y="162719"/>
                  <a:pt x="138906" y="157411"/>
                  <a:pt x="138906" y="150813"/>
                </a:cubicBezTo>
                <a:lnTo>
                  <a:pt x="138906" y="95250"/>
                </a:lnTo>
                <a:cubicBezTo>
                  <a:pt x="138906" y="88652"/>
                  <a:pt x="133598" y="83344"/>
                  <a:pt x="127000" y="83344"/>
                </a:cubicBezTo>
                <a:close/>
                <a:moveTo>
                  <a:pt x="140246" y="190500"/>
                </a:moveTo>
                <a:cubicBezTo>
                  <a:pt x="140547" y="185583"/>
                  <a:pt x="138095" y="180906"/>
                  <a:pt x="133880" y="178356"/>
                </a:cubicBezTo>
                <a:cubicBezTo>
                  <a:pt x="129666" y="175807"/>
                  <a:pt x="124384" y="175807"/>
                  <a:pt x="120169" y="178356"/>
                </a:cubicBezTo>
                <a:cubicBezTo>
                  <a:pt x="115955" y="180906"/>
                  <a:pt x="113503" y="185583"/>
                  <a:pt x="113804" y="190500"/>
                </a:cubicBezTo>
                <a:cubicBezTo>
                  <a:pt x="113503" y="195417"/>
                  <a:pt x="115955" y="200094"/>
                  <a:pt x="120169" y="202644"/>
                </a:cubicBezTo>
                <a:cubicBezTo>
                  <a:pt x="124384" y="205193"/>
                  <a:pt x="129666" y="205193"/>
                  <a:pt x="133880" y="202644"/>
                </a:cubicBezTo>
                <a:cubicBezTo>
                  <a:pt x="138095" y="200094"/>
                  <a:pt x="140547" y="195417"/>
                  <a:pt x="140246" y="190500"/>
                </a:cubicBezTo>
                <a:close/>
              </a:path>
            </a:pathLst>
          </a:custGeom>
          <a:solidFill>
            <a:srgbClr val="FF3B30"/>
          </a:solidFill>
        </p:spPr>
      </p:sp>
      <p:sp>
        <p:nvSpPr>
          <p:cNvPr id="42" name="Text 39"/>
          <p:cNvSpPr/>
          <p:nvPr/>
        </p:nvSpPr>
        <p:spPr>
          <a:xfrm>
            <a:off x="9653270" y="6616065"/>
            <a:ext cx="5994400" cy="76962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alt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Уровень выплат по краткосрочным полисам составляет 65,24%,  2.02 млрд. рублей сборов против 1,31 млрд. рублей выплат</a:t>
            </a:r>
            <a:endParaRPr lang="en-US" sz="1600" dirty="0"/>
          </a:p>
        </p:txBody>
      </p:sp>
      <p:sp>
        <p:nvSpPr>
          <p:cNvPr id="43" name="Text 40"/>
          <p:cNvSpPr/>
          <p:nvPr/>
        </p:nvSpPr>
        <p:spPr>
          <a:xfrm>
            <a:off x="9475914" y="7604252"/>
            <a:ext cx="5981700" cy="660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ru-RU" alt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Средняя выплата составила 103486 рублей, при средней премии</a:t>
            </a: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r>
              <a:rPr lang="ru-RU" alt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214 рублей</a:t>
            </a:r>
            <a:endParaRPr lang="ru-RU" altLang="en-US" sz="1600" b="1" dirty="0">
              <a:solidFill>
                <a:srgbClr val="434344"/>
              </a:solidFill>
              <a:highlight>
                <a:srgbClr val="FF3B30">
                  <a:alpha val="20000"/>
                </a:srgbClr>
              </a:highlight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508000"/>
            <a:ext cx="101600" cy="406400"/>
          </a:xfrm>
          <a:custGeom>
            <a:avLst/>
            <a:gdLst/>
            <a:ahLst/>
            <a:cxnLst/>
            <a:rect l="l" t="t" r="r" b="b"/>
            <a:pathLst>
              <a:path w="101600" h="4064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355600"/>
                </a:lnTo>
                <a:cubicBezTo>
                  <a:pt x="101600" y="383637"/>
                  <a:pt x="78837" y="406400"/>
                  <a:pt x="508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AF52DE"/>
          </a:solidFill>
        </p:spPr>
      </p:sp>
      <p:sp>
        <p:nvSpPr>
          <p:cNvPr id="3" name="Text 1"/>
          <p:cNvSpPr/>
          <p:nvPr/>
        </p:nvSpPr>
        <p:spPr>
          <a:xfrm>
            <a:off x="762000" y="584200"/>
            <a:ext cx="18923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kern="0" spc="70" dirty="0">
                <a:solidFill>
                  <a:srgbClr val="AF52D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СТРУКТУРА РЫНКА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08000" y="127889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F"/>
                </a:solidFill>
                <a:latin typeface="得意黑" pitchFamily="34" charset="-122"/>
                <a:ea typeface="得意黑" pitchFamily="34" charset="-122"/>
                <a:cs typeface="得意黑" pitchFamily="34" charset="-120"/>
              </a:rPr>
              <a:t>ТОП-20 страховщиков ОСАГО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08000" y="1879600"/>
            <a:ext cx="9207500" cy="6756400"/>
          </a:xfrm>
          <a:custGeom>
            <a:avLst/>
            <a:gdLst/>
            <a:ahLst/>
            <a:cxnLst/>
            <a:rect l="l" t="t" r="r" b="b"/>
            <a:pathLst>
              <a:path w="9207500" h="6756400">
                <a:moveTo>
                  <a:pt x="304781" y="0"/>
                </a:moveTo>
                <a:lnTo>
                  <a:pt x="8902719" y="0"/>
                </a:lnTo>
                <a:cubicBezTo>
                  <a:pt x="9071045" y="0"/>
                  <a:pt x="9207500" y="136455"/>
                  <a:pt x="9207500" y="304781"/>
                </a:cubicBezTo>
                <a:lnTo>
                  <a:pt x="9207500" y="6451619"/>
                </a:lnTo>
                <a:cubicBezTo>
                  <a:pt x="9207500" y="6619945"/>
                  <a:pt x="9071045" y="6756400"/>
                  <a:pt x="8902719" y="6756400"/>
                </a:cubicBezTo>
                <a:lnTo>
                  <a:pt x="304781" y="6756400"/>
                </a:lnTo>
                <a:cubicBezTo>
                  <a:pt x="136455" y="6756400"/>
                  <a:pt x="0" y="6619945"/>
                  <a:pt x="0" y="6451619"/>
                </a:cubicBezTo>
                <a:lnTo>
                  <a:pt x="0" y="304781"/>
                </a:lnTo>
                <a:cubicBezTo>
                  <a:pt x="0" y="136568"/>
                  <a:pt x="136568" y="0"/>
                  <a:pt x="304781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812800" y="2184400"/>
            <a:ext cx="87249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Лидеры рынка по сборам премий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812800" y="2794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52400" y="0"/>
                </a:moveTo>
                <a:lnTo>
                  <a:pt x="355600" y="0"/>
                </a:lnTo>
                <a:cubicBezTo>
                  <a:pt x="439712" y="0"/>
                  <a:pt x="508000" y="68288"/>
                  <a:pt x="508000" y="152400"/>
                </a:cubicBezTo>
                <a:lnTo>
                  <a:pt x="508000" y="355600"/>
                </a:lnTo>
                <a:cubicBezTo>
                  <a:pt x="508000" y="439712"/>
                  <a:pt x="439712" y="508000"/>
                  <a:pt x="355600" y="508000"/>
                </a:cubicBezTo>
                <a:lnTo>
                  <a:pt x="152400" y="508000"/>
                </a:lnTo>
                <a:cubicBezTo>
                  <a:pt x="68288" y="508000"/>
                  <a:pt x="0" y="439712"/>
                  <a:pt x="0" y="35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D700"/>
              </a:gs>
              <a:gs pos="100000">
                <a:srgbClr val="FFA500"/>
              </a:gs>
            </a:gsLst>
            <a:lin ang="2700000" scaled="1"/>
          </a:gra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755650" y="2794000"/>
            <a:ext cx="6223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524000" y="2819400"/>
            <a:ext cx="20193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Альфа</a:t>
            </a:r>
            <a:r>
              <a:rPr lang="ru-RU" alt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</a:t>
            </a: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трахование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8303514" y="2819400"/>
            <a:ext cx="12065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48+ млрд ₽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1524000" y="3175000"/>
            <a:ext cx="7886700" cy="101600"/>
          </a:xfrm>
          <a:custGeom>
            <a:avLst/>
            <a:gdLst/>
            <a:ahLst/>
            <a:cxnLst/>
            <a:rect l="l" t="t" r="r" b="b"/>
            <a:pathLst>
              <a:path w="7886700" h="101600">
                <a:moveTo>
                  <a:pt x="50800" y="0"/>
                </a:moveTo>
                <a:lnTo>
                  <a:pt x="7835900" y="0"/>
                </a:lnTo>
                <a:cubicBezTo>
                  <a:pt x="7863937" y="0"/>
                  <a:pt x="7886700" y="22763"/>
                  <a:pt x="7886700" y="50800"/>
                </a:cubicBezTo>
                <a:lnTo>
                  <a:pt x="7886700" y="50800"/>
                </a:lnTo>
                <a:cubicBezTo>
                  <a:pt x="7886700" y="78837"/>
                  <a:pt x="7863937" y="101600"/>
                  <a:pt x="78359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2F2F7"/>
          </a:solidFill>
        </p:spPr>
      </p:sp>
      <p:sp>
        <p:nvSpPr>
          <p:cNvPr id="12" name="Shape 10"/>
          <p:cNvSpPr/>
          <p:nvPr/>
        </p:nvSpPr>
        <p:spPr>
          <a:xfrm>
            <a:off x="1524000" y="3175000"/>
            <a:ext cx="7886700" cy="101600"/>
          </a:xfrm>
          <a:custGeom>
            <a:avLst/>
            <a:gdLst/>
            <a:ahLst/>
            <a:cxnLst/>
            <a:rect l="l" t="t" r="r" b="b"/>
            <a:pathLst>
              <a:path w="7886700" h="101600">
                <a:moveTo>
                  <a:pt x="50800" y="0"/>
                </a:moveTo>
                <a:lnTo>
                  <a:pt x="7835900" y="0"/>
                </a:lnTo>
                <a:cubicBezTo>
                  <a:pt x="7863937" y="0"/>
                  <a:pt x="7886700" y="22763"/>
                  <a:pt x="7886700" y="50800"/>
                </a:cubicBezTo>
                <a:lnTo>
                  <a:pt x="7886700" y="50800"/>
                </a:lnTo>
                <a:cubicBezTo>
                  <a:pt x="7886700" y="78837"/>
                  <a:pt x="7863937" y="101600"/>
                  <a:pt x="78359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gradFill flip="none" rotWithShape="1">
            <a:gsLst>
              <a:gs pos="0">
                <a:srgbClr val="FFD700"/>
              </a:gs>
              <a:gs pos="100000">
                <a:srgbClr val="FFA500"/>
              </a:gs>
            </a:gsLst>
            <a:lin ang="0" scaled="1"/>
          </a:gradFill>
        </p:spPr>
      </p:sp>
      <p:sp>
        <p:nvSpPr>
          <p:cNvPr id="13" name="Shape 11"/>
          <p:cNvSpPr/>
          <p:nvPr/>
        </p:nvSpPr>
        <p:spPr>
          <a:xfrm>
            <a:off x="812800" y="35052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52400" y="0"/>
                </a:moveTo>
                <a:lnTo>
                  <a:pt x="355600" y="0"/>
                </a:lnTo>
                <a:cubicBezTo>
                  <a:pt x="439712" y="0"/>
                  <a:pt x="508000" y="68288"/>
                  <a:pt x="508000" y="152400"/>
                </a:cubicBezTo>
                <a:lnTo>
                  <a:pt x="508000" y="355600"/>
                </a:lnTo>
                <a:cubicBezTo>
                  <a:pt x="508000" y="439712"/>
                  <a:pt x="439712" y="508000"/>
                  <a:pt x="355600" y="508000"/>
                </a:cubicBezTo>
                <a:lnTo>
                  <a:pt x="152400" y="508000"/>
                </a:lnTo>
                <a:cubicBezTo>
                  <a:pt x="68288" y="508000"/>
                  <a:pt x="0" y="439712"/>
                  <a:pt x="0" y="35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C0C0C0"/>
              </a:gs>
              <a:gs pos="100000">
                <a:srgbClr val="A0A0A0"/>
              </a:gs>
            </a:gsLst>
            <a:lin ang="2700000" scaled="1"/>
          </a:gra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755650" y="3505200"/>
            <a:ext cx="6223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524000" y="3530600"/>
            <a:ext cx="12065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Ингосстрах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8303514" y="3530600"/>
            <a:ext cx="12065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48+ млрд ₽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1524000" y="3886200"/>
            <a:ext cx="7886700" cy="101600"/>
          </a:xfrm>
          <a:custGeom>
            <a:avLst/>
            <a:gdLst/>
            <a:ahLst/>
            <a:cxnLst/>
            <a:rect l="l" t="t" r="r" b="b"/>
            <a:pathLst>
              <a:path w="7886700" h="101600">
                <a:moveTo>
                  <a:pt x="50800" y="0"/>
                </a:moveTo>
                <a:lnTo>
                  <a:pt x="7835900" y="0"/>
                </a:lnTo>
                <a:cubicBezTo>
                  <a:pt x="7863937" y="0"/>
                  <a:pt x="7886700" y="22763"/>
                  <a:pt x="7886700" y="50800"/>
                </a:cubicBezTo>
                <a:lnTo>
                  <a:pt x="7886700" y="50800"/>
                </a:lnTo>
                <a:cubicBezTo>
                  <a:pt x="7886700" y="78837"/>
                  <a:pt x="7863937" y="101600"/>
                  <a:pt x="78359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2F2F7"/>
          </a:solidFill>
        </p:spPr>
      </p:sp>
      <p:sp>
        <p:nvSpPr>
          <p:cNvPr id="18" name="Shape 16"/>
          <p:cNvSpPr/>
          <p:nvPr/>
        </p:nvSpPr>
        <p:spPr>
          <a:xfrm>
            <a:off x="1524000" y="3886200"/>
            <a:ext cx="7721600" cy="101600"/>
          </a:xfrm>
          <a:custGeom>
            <a:avLst/>
            <a:gdLst/>
            <a:ahLst/>
            <a:cxnLst/>
            <a:rect l="l" t="t" r="r" b="b"/>
            <a:pathLst>
              <a:path w="7721600" h="101600">
                <a:moveTo>
                  <a:pt x="50800" y="0"/>
                </a:moveTo>
                <a:lnTo>
                  <a:pt x="7670800" y="0"/>
                </a:lnTo>
                <a:cubicBezTo>
                  <a:pt x="7698837" y="0"/>
                  <a:pt x="7721600" y="22763"/>
                  <a:pt x="7721600" y="50800"/>
                </a:cubicBezTo>
                <a:lnTo>
                  <a:pt x="7721600" y="50800"/>
                </a:lnTo>
                <a:cubicBezTo>
                  <a:pt x="7721600" y="78837"/>
                  <a:pt x="7698837" y="101600"/>
                  <a:pt x="76708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gradFill flip="none" rotWithShape="1">
            <a:gsLst>
              <a:gs pos="0">
                <a:srgbClr val="C0C0C0"/>
              </a:gs>
              <a:gs pos="100000">
                <a:srgbClr val="A0A0A0"/>
              </a:gs>
            </a:gsLst>
            <a:lin ang="0" scaled="1"/>
          </a:gradFill>
        </p:spPr>
      </p:sp>
      <p:sp>
        <p:nvSpPr>
          <p:cNvPr id="19" name="Shape 17"/>
          <p:cNvSpPr/>
          <p:nvPr/>
        </p:nvSpPr>
        <p:spPr>
          <a:xfrm>
            <a:off x="812800" y="42164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52400" y="0"/>
                </a:moveTo>
                <a:lnTo>
                  <a:pt x="355600" y="0"/>
                </a:lnTo>
                <a:cubicBezTo>
                  <a:pt x="439712" y="0"/>
                  <a:pt x="508000" y="68288"/>
                  <a:pt x="508000" y="152400"/>
                </a:cubicBezTo>
                <a:lnTo>
                  <a:pt x="508000" y="355600"/>
                </a:lnTo>
                <a:cubicBezTo>
                  <a:pt x="508000" y="439712"/>
                  <a:pt x="439712" y="508000"/>
                  <a:pt x="355600" y="508000"/>
                </a:cubicBezTo>
                <a:lnTo>
                  <a:pt x="152400" y="508000"/>
                </a:lnTo>
                <a:cubicBezTo>
                  <a:pt x="68288" y="508000"/>
                  <a:pt x="0" y="439712"/>
                  <a:pt x="0" y="35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gradFill flip="none" rotWithShape="1">
            <a:gsLst>
              <a:gs pos="0">
                <a:srgbClr val="CD7F32"/>
              </a:gs>
              <a:gs pos="100000">
                <a:srgbClr val="B87333"/>
              </a:gs>
            </a:gsLst>
            <a:lin ang="2700000" scaled="1"/>
          </a:gradFill>
          <a:effectLst>
            <a:outerShdw blurRad="190500" dist="127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755650" y="4216400"/>
            <a:ext cx="6223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524000" y="4241800"/>
            <a:ext cx="15875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РЕСО</a:t>
            </a:r>
            <a:r>
              <a:rPr lang="ru-RU" alt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-</a:t>
            </a: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Гарантия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8303514" y="4241800"/>
            <a:ext cx="12065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48+ млрд ₽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1524000" y="4597400"/>
            <a:ext cx="7886700" cy="101600"/>
          </a:xfrm>
          <a:custGeom>
            <a:avLst/>
            <a:gdLst/>
            <a:ahLst/>
            <a:cxnLst/>
            <a:rect l="l" t="t" r="r" b="b"/>
            <a:pathLst>
              <a:path w="7886700" h="101600">
                <a:moveTo>
                  <a:pt x="50800" y="0"/>
                </a:moveTo>
                <a:lnTo>
                  <a:pt x="7835900" y="0"/>
                </a:lnTo>
                <a:cubicBezTo>
                  <a:pt x="7863937" y="0"/>
                  <a:pt x="7886700" y="22763"/>
                  <a:pt x="7886700" y="50800"/>
                </a:cubicBezTo>
                <a:lnTo>
                  <a:pt x="7886700" y="50800"/>
                </a:lnTo>
                <a:cubicBezTo>
                  <a:pt x="7886700" y="78837"/>
                  <a:pt x="7863937" y="101600"/>
                  <a:pt x="78359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2F2F7"/>
          </a:solidFill>
        </p:spPr>
      </p:sp>
      <p:sp>
        <p:nvSpPr>
          <p:cNvPr id="24" name="Shape 22"/>
          <p:cNvSpPr/>
          <p:nvPr/>
        </p:nvSpPr>
        <p:spPr>
          <a:xfrm>
            <a:off x="1524000" y="4597400"/>
            <a:ext cx="7493000" cy="101600"/>
          </a:xfrm>
          <a:custGeom>
            <a:avLst/>
            <a:gdLst/>
            <a:ahLst/>
            <a:cxnLst/>
            <a:rect l="l" t="t" r="r" b="b"/>
            <a:pathLst>
              <a:path w="7493000" h="101600">
                <a:moveTo>
                  <a:pt x="50800" y="0"/>
                </a:moveTo>
                <a:lnTo>
                  <a:pt x="7442200" y="0"/>
                </a:lnTo>
                <a:cubicBezTo>
                  <a:pt x="7470237" y="0"/>
                  <a:pt x="7493000" y="22763"/>
                  <a:pt x="7493000" y="50800"/>
                </a:cubicBezTo>
                <a:lnTo>
                  <a:pt x="7493000" y="50800"/>
                </a:lnTo>
                <a:cubicBezTo>
                  <a:pt x="7493000" y="78837"/>
                  <a:pt x="7470237" y="101600"/>
                  <a:pt x="74422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gradFill flip="none" rotWithShape="1">
            <a:gsLst>
              <a:gs pos="0">
                <a:srgbClr val="CD7F32"/>
              </a:gs>
              <a:gs pos="100000">
                <a:srgbClr val="B87333"/>
              </a:gs>
            </a:gsLst>
            <a:lin ang="0" scaled="1"/>
          </a:gradFill>
        </p:spPr>
      </p:sp>
      <p:sp>
        <p:nvSpPr>
          <p:cNvPr id="25" name="Shape 23"/>
          <p:cNvSpPr/>
          <p:nvPr/>
        </p:nvSpPr>
        <p:spPr>
          <a:xfrm>
            <a:off x="812800" y="49276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52400" y="0"/>
                </a:moveTo>
                <a:lnTo>
                  <a:pt x="355600" y="0"/>
                </a:lnTo>
                <a:cubicBezTo>
                  <a:pt x="439712" y="0"/>
                  <a:pt x="508000" y="68288"/>
                  <a:pt x="508000" y="152400"/>
                </a:cubicBezTo>
                <a:lnTo>
                  <a:pt x="508000" y="355600"/>
                </a:lnTo>
                <a:cubicBezTo>
                  <a:pt x="508000" y="439712"/>
                  <a:pt x="439712" y="508000"/>
                  <a:pt x="355600" y="508000"/>
                </a:cubicBezTo>
                <a:lnTo>
                  <a:pt x="152400" y="508000"/>
                </a:lnTo>
                <a:cubicBezTo>
                  <a:pt x="68288" y="508000"/>
                  <a:pt x="0" y="439712"/>
                  <a:pt x="0" y="35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26" name="Text 24"/>
          <p:cNvSpPr/>
          <p:nvPr/>
        </p:nvSpPr>
        <p:spPr>
          <a:xfrm>
            <a:off x="762000" y="4927600"/>
            <a:ext cx="609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524000" y="4953000"/>
            <a:ext cx="13589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ТОП-5 порог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8313674" y="4953000"/>
            <a:ext cx="11938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25+ млрд ₽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1524000" y="5308600"/>
            <a:ext cx="7886700" cy="101600"/>
          </a:xfrm>
          <a:custGeom>
            <a:avLst/>
            <a:gdLst/>
            <a:ahLst/>
            <a:cxnLst/>
            <a:rect l="l" t="t" r="r" b="b"/>
            <a:pathLst>
              <a:path w="7886700" h="101600">
                <a:moveTo>
                  <a:pt x="50800" y="0"/>
                </a:moveTo>
                <a:lnTo>
                  <a:pt x="7835900" y="0"/>
                </a:lnTo>
                <a:cubicBezTo>
                  <a:pt x="7863937" y="0"/>
                  <a:pt x="7886700" y="22763"/>
                  <a:pt x="7886700" y="50800"/>
                </a:cubicBezTo>
                <a:lnTo>
                  <a:pt x="7886700" y="50800"/>
                </a:lnTo>
                <a:cubicBezTo>
                  <a:pt x="7886700" y="78837"/>
                  <a:pt x="7863937" y="101600"/>
                  <a:pt x="78359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2F2F7"/>
          </a:solidFill>
        </p:spPr>
      </p:sp>
      <p:sp>
        <p:nvSpPr>
          <p:cNvPr id="30" name="Shape 28"/>
          <p:cNvSpPr/>
          <p:nvPr/>
        </p:nvSpPr>
        <p:spPr>
          <a:xfrm>
            <a:off x="1524000" y="5308600"/>
            <a:ext cx="4102100" cy="101600"/>
          </a:xfrm>
          <a:custGeom>
            <a:avLst/>
            <a:gdLst/>
            <a:ahLst/>
            <a:cxnLst/>
            <a:rect l="l" t="t" r="r" b="b"/>
            <a:pathLst>
              <a:path w="4102100" h="101600">
                <a:moveTo>
                  <a:pt x="50800" y="0"/>
                </a:moveTo>
                <a:lnTo>
                  <a:pt x="4051300" y="0"/>
                </a:lnTo>
                <a:cubicBezTo>
                  <a:pt x="4079337" y="0"/>
                  <a:pt x="4102100" y="22763"/>
                  <a:pt x="4102100" y="50800"/>
                </a:cubicBezTo>
                <a:lnTo>
                  <a:pt x="4102100" y="50800"/>
                </a:lnTo>
                <a:cubicBezTo>
                  <a:pt x="4102100" y="78837"/>
                  <a:pt x="4079337" y="101600"/>
                  <a:pt x="40513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31" name="Shape 29"/>
          <p:cNvSpPr/>
          <p:nvPr/>
        </p:nvSpPr>
        <p:spPr>
          <a:xfrm>
            <a:off x="812800" y="56388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52400" y="0"/>
                </a:moveTo>
                <a:lnTo>
                  <a:pt x="355600" y="0"/>
                </a:lnTo>
                <a:cubicBezTo>
                  <a:pt x="439712" y="0"/>
                  <a:pt x="508000" y="68288"/>
                  <a:pt x="508000" y="152400"/>
                </a:cubicBezTo>
                <a:lnTo>
                  <a:pt x="508000" y="355600"/>
                </a:lnTo>
                <a:cubicBezTo>
                  <a:pt x="508000" y="439712"/>
                  <a:pt x="439712" y="508000"/>
                  <a:pt x="355600" y="508000"/>
                </a:cubicBezTo>
                <a:lnTo>
                  <a:pt x="152400" y="508000"/>
                </a:lnTo>
                <a:cubicBezTo>
                  <a:pt x="68288" y="508000"/>
                  <a:pt x="0" y="439712"/>
                  <a:pt x="0" y="35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4C759"/>
          </a:solidFill>
        </p:spPr>
      </p:sp>
      <p:sp>
        <p:nvSpPr>
          <p:cNvPr id="32" name="Text 30"/>
          <p:cNvSpPr/>
          <p:nvPr/>
        </p:nvSpPr>
        <p:spPr>
          <a:xfrm>
            <a:off x="762000" y="5638800"/>
            <a:ext cx="609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524000" y="5664200"/>
            <a:ext cx="14351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ТОП-10 порог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8249920" y="5664200"/>
            <a:ext cx="12573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8,5+ млрд ₽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1524000" y="6019800"/>
            <a:ext cx="7886700" cy="101600"/>
          </a:xfrm>
          <a:custGeom>
            <a:avLst/>
            <a:gdLst/>
            <a:ahLst/>
            <a:cxnLst/>
            <a:rect l="l" t="t" r="r" b="b"/>
            <a:pathLst>
              <a:path w="7886700" h="101600">
                <a:moveTo>
                  <a:pt x="50800" y="0"/>
                </a:moveTo>
                <a:lnTo>
                  <a:pt x="7835900" y="0"/>
                </a:lnTo>
                <a:cubicBezTo>
                  <a:pt x="7863937" y="0"/>
                  <a:pt x="7886700" y="22763"/>
                  <a:pt x="7886700" y="50800"/>
                </a:cubicBezTo>
                <a:lnTo>
                  <a:pt x="7886700" y="50800"/>
                </a:lnTo>
                <a:cubicBezTo>
                  <a:pt x="7886700" y="78837"/>
                  <a:pt x="7863937" y="101600"/>
                  <a:pt x="78359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2F2F7"/>
          </a:solidFill>
        </p:spPr>
      </p:sp>
      <p:sp>
        <p:nvSpPr>
          <p:cNvPr id="36" name="Shape 34"/>
          <p:cNvSpPr/>
          <p:nvPr/>
        </p:nvSpPr>
        <p:spPr>
          <a:xfrm>
            <a:off x="1524000" y="6019800"/>
            <a:ext cx="1422400" cy="101600"/>
          </a:xfrm>
          <a:custGeom>
            <a:avLst/>
            <a:gdLst/>
            <a:ahLst/>
            <a:cxnLst/>
            <a:rect l="l" t="t" r="r" b="b"/>
            <a:pathLst>
              <a:path w="1422400" h="101600">
                <a:moveTo>
                  <a:pt x="50800" y="0"/>
                </a:moveTo>
                <a:lnTo>
                  <a:pt x="1371600" y="0"/>
                </a:lnTo>
                <a:cubicBezTo>
                  <a:pt x="1399637" y="0"/>
                  <a:pt x="1422400" y="22763"/>
                  <a:pt x="1422400" y="50800"/>
                </a:cubicBezTo>
                <a:lnTo>
                  <a:pt x="1422400" y="50800"/>
                </a:lnTo>
                <a:cubicBezTo>
                  <a:pt x="1422400" y="78837"/>
                  <a:pt x="1399637" y="101600"/>
                  <a:pt x="13716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34C759"/>
          </a:solidFill>
        </p:spPr>
      </p:sp>
      <p:sp>
        <p:nvSpPr>
          <p:cNvPr id="37" name="Shape 35"/>
          <p:cNvSpPr/>
          <p:nvPr/>
        </p:nvSpPr>
        <p:spPr>
          <a:xfrm>
            <a:off x="812800" y="63500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52400" y="0"/>
                </a:moveTo>
                <a:lnTo>
                  <a:pt x="355600" y="0"/>
                </a:lnTo>
                <a:cubicBezTo>
                  <a:pt x="439712" y="0"/>
                  <a:pt x="508000" y="68288"/>
                  <a:pt x="508000" y="152400"/>
                </a:cubicBezTo>
                <a:lnTo>
                  <a:pt x="508000" y="355600"/>
                </a:lnTo>
                <a:cubicBezTo>
                  <a:pt x="508000" y="439712"/>
                  <a:pt x="439712" y="508000"/>
                  <a:pt x="355600" y="508000"/>
                </a:cubicBezTo>
                <a:lnTo>
                  <a:pt x="152400" y="508000"/>
                </a:lnTo>
                <a:cubicBezTo>
                  <a:pt x="68288" y="508000"/>
                  <a:pt x="0" y="439712"/>
                  <a:pt x="0" y="35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9500"/>
          </a:solidFill>
        </p:spPr>
      </p:sp>
      <p:sp>
        <p:nvSpPr>
          <p:cNvPr id="38" name="Text 36"/>
          <p:cNvSpPr/>
          <p:nvPr/>
        </p:nvSpPr>
        <p:spPr>
          <a:xfrm>
            <a:off x="762000" y="6350000"/>
            <a:ext cx="609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600" b="1" dirty="0">
                <a:solidFill>
                  <a:srgbClr val="FFFF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6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1524000" y="6375400"/>
            <a:ext cx="14732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ТОП-20 порог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8469376" y="6375400"/>
            <a:ext cx="1041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F95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1+ млрд ₽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1524000" y="6731000"/>
            <a:ext cx="7886700" cy="101600"/>
          </a:xfrm>
          <a:custGeom>
            <a:avLst/>
            <a:gdLst/>
            <a:ahLst/>
            <a:cxnLst/>
            <a:rect l="l" t="t" r="r" b="b"/>
            <a:pathLst>
              <a:path w="7886700" h="101600">
                <a:moveTo>
                  <a:pt x="50800" y="0"/>
                </a:moveTo>
                <a:lnTo>
                  <a:pt x="7835900" y="0"/>
                </a:lnTo>
                <a:cubicBezTo>
                  <a:pt x="7863937" y="0"/>
                  <a:pt x="7886700" y="22763"/>
                  <a:pt x="7886700" y="50800"/>
                </a:cubicBezTo>
                <a:lnTo>
                  <a:pt x="7886700" y="50800"/>
                </a:lnTo>
                <a:cubicBezTo>
                  <a:pt x="7886700" y="78837"/>
                  <a:pt x="7863937" y="101600"/>
                  <a:pt x="78359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2F2F7"/>
          </a:solidFill>
        </p:spPr>
      </p:sp>
      <p:sp>
        <p:nvSpPr>
          <p:cNvPr id="42" name="Shape 40"/>
          <p:cNvSpPr/>
          <p:nvPr/>
        </p:nvSpPr>
        <p:spPr>
          <a:xfrm>
            <a:off x="1524000" y="6731000"/>
            <a:ext cx="152400" cy="101600"/>
          </a:xfrm>
          <a:custGeom>
            <a:avLst/>
            <a:gdLst/>
            <a:ahLst/>
            <a:cxnLst/>
            <a:rect l="l" t="t" r="r" b="b"/>
            <a:pathLst>
              <a:path w="152400" h="101600">
                <a:moveTo>
                  <a:pt x="50800" y="0"/>
                </a:moveTo>
                <a:lnTo>
                  <a:pt x="101600" y="0"/>
                </a:lnTo>
                <a:cubicBezTo>
                  <a:pt x="129637" y="0"/>
                  <a:pt x="152400" y="22763"/>
                  <a:pt x="152400" y="50800"/>
                </a:cubicBezTo>
                <a:lnTo>
                  <a:pt x="152400" y="50800"/>
                </a:lnTo>
                <a:cubicBezTo>
                  <a:pt x="152400" y="78837"/>
                  <a:pt x="129637" y="101600"/>
                  <a:pt x="101600" y="101600"/>
                </a:cubicBezTo>
                <a:lnTo>
                  <a:pt x="50800" y="101600"/>
                </a:lnTo>
                <a:cubicBezTo>
                  <a:pt x="22763" y="101600"/>
                  <a:pt x="0" y="78837"/>
                  <a:pt x="0" y="508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9500"/>
          </a:solidFill>
        </p:spPr>
      </p:sp>
      <p:sp>
        <p:nvSpPr>
          <p:cNvPr id="43" name="Shape 41"/>
          <p:cNvSpPr/>
          <p:nvPr/>
        </p:nvSpPr>
        <p:spPr>
          <a:xfrm>
            <a:off x="10017760" y="1879600"/>
            <a:ext cx="5727700" cy="4470400"/>
          </a:xfrm>
          <a:custGeom>
            <a:avLst/>
            <a:gdLst/>
            <a:ahLst/>
            <a:cxnLst/>
            <a:rect l="l" t="t" r="r" b="b"/>
            <a:pathLst>
              <a:path w="5727700" h="4470400">
                <a:moveTo>
                  <a:pt x="304792" y="0"/>
                </a:moveTo>
                <a:lnTo>
                  <a:pt x="5422908" y="0"/>
                </a:lnTo>
                <a:cubicBezTo>
                  <a:pt x="5591240" y="0"/>
                  <a:pt x="5727700" y="136460"/>
                  <a:pt x="5727700" y="304792"/>
                </a:cubicBezTo>
                <a:lnTo>
                  <a:pt x="5727700" y="4165608"/>
                </a:lnTo>
                <a:cubicBezTo>
                  <a:pt x="5727700" y="4333940"/>
                  <a:pt x="5591240" y="4470400"/>
                  <a:pt x="5422908" y="4470400"/>
                </a:cubicBezTo>
                <a:lnTo>
                  <a:pt x="304792" y="4470400"/>
                </a:lnTo>
                <a:cubicBezTo>
                  <a:pt x="136460" y="4470400"/>
                  <a:pt x="0" y="4333940"/>
                  <a:pt x="0" y="4165608"/>
                </a:cubicBezTo>
                <a:lnTo>
                  <a:pt x="0" y="304792"/>
                </a:lnTo>
                <a:cubicBezTo>
                  <a:pt x="0" y="136573"/>
                  <a:pt x="136573" y="0"/>
                  <a:pt x="304792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44" name="Text 42"/>
          <p:cNvSpPr/>
          <p:nvPr/>
        </p:nvSpPr>
        <p:spPr>
          <a:xfrm>
            <a:off x="10322560" y="2184400"/>
            <a:ext cx="52451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Ключевые выводы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10322560" y="28448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34C759">
              <a:alpha val="10196"/>
            </a:srgbClr>
          </a:solidFill>
        </p:spPr>
      </p:sp>
      <p:sp>
        <p:nvSpPr>
          <p:cNvPr id="46" name="Shape 44"/>
          <p:cNvSpPr/>
          <p:nvPr/>
        </p:nvSpPr>
        <p:spPr>
          <a:xfrm>
            <a:off x="10451147" y="2959100"/>
            <a:ext cx="155575" cy="177800"/>
          </a:xfrm>
          <a:custGeom>
            <a:avLst/>
            <a:gdLst/>
            <a:ahLst/>
            <a:cxnLst/>
            <a:rect l="l" t="t" r="r" b="b"/>
            <a:pathLst>
              <a:path w="155575" h="177800">
                <a:moveTo>
                  <a:pt x="150991" y="24343"/>
                </a:moveTo>
                <a:cubicBezTo>
                  <a:pt x="155957" y="27955"/>
                  <a:pt x="157068" y="34900"/>
                  <a:pt x="153457" y="39866"/>
                </a:cubicBezTo>
                <a:lnTo>
                  <a:pt x="64557" y="162104"/>
                </a:lnTo>
                <a:cubicBezTo>
                  <a:pt x="62647" y="164743"/>
                  <a:pt x="59695" y="166375"/>
                  <a:pt x="56431" y="166653"/>
                </a:cubicBezTo>
                <a:cubicBezTo>
                  <a:pt x="53166" y="166931"/>
                  <a:pt x="50006" y="165715"/>
                  <a:pt x="47714" y="163423"/>
                </a:cubicBezTo>
                <a:lnTo>
                  <a:pt x="3264" y="118973"/>
                </a:lnTo>
                <a:cubicBezTo>
                  <a:pt x="-1077" y="114632"/>
                  <a:pt x="-1077" y="107583"/>
                  <a:pt x="3264" y="103242"/>
                </a:cubicBezTo>
                <a:cubicBezTo>
                  <a:pt x="7605" y="98901"/>
                  <a:pt x="14655" y="98901"/>
                  <a:pt x="18995" y="103242"/>
                </a:cubicBezTo>
                <a:lnTo>
                  <a:pt x="54243" y="138490"/>
                </a:lnTo>
                <a:lnTo>
                  <a:pt x="135503" y="26774"/>
                </a:lnTo>
                <a:cubicBezTo>
                  <a:pt x="139115" y="21808"/>
                  <a:pt x="146060" y="20697"/>
                  <a:pt x="151026" y="24309"/>
                </a:cubicBezTo>
                <a:close/>
              </a:path>
            </a:pathLst>
          </a:custGeom>
          <a:solidFill>
            <a:srgbClr val="34C759"/>
          </a:solidFill>
        </p:spPr>
      </p:sp>
      <p:sp>
        <p:nvSpPr>
          <p:cNvPr id="47" name="Text 45"/>
          <p:cNvSpPr/>
          <p:nvPr/>
        </p:nvSpPr>
        <p:spPr>
          <a:xfrm>
            <a:off x="10881360" y="2794000"/>
            <a:ext cx="4660900" cy="660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Стабильность лидеров:</a:t>
            </a: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Значительных изменений в ТОП-20 не произошло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10322560" y="37084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007AFF">
              <a:alpha val="10196"/>
            </a:srgbClr>
          </a:solidFill>
        </p:spPr>
      </p:sp>
      <p:sp>
        <p:nvSpPr>
          <p:cNvPr id="49" name="Shape 47"/>
          <p:cNvSpPr/>
          <p:nvPr/>
        </p:nvSpPr>
        <p:spPr>
          <a:xfrm>
            <a:off x="10440035" y="3822700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50110" y="0"/>
                </a:moveTo>
                <a:lnTo>
                  <a:pt x="127898" y="0"/>
                </a:lnTo>
                <a:cubicBezTo>
                  <a:pt x="137100" y="0"/>
                  <a:pt x="144601" y="7570"/>
                  <a:pt x="144254" y="16738"/>
                </a:cubicBezTo>
                <a:cubicBezTo>
                  <a:pt x="144185" y="18579"/>
                  <a:pt x="144115" y="20419"/>
                  <a:pt x="144011" y="22225"/>
                </a:cubicBezTo>
                <a:lnTo>
                  <a:pt x="161235" y="22225"/>
                </a:lnTo>
                <a:cubicBezTo>
                  <a:pt x="170299" y="22225"/>
                  <a:pt x="178286" y="29726"/>
                  <a:pt x="177592" y="39519"/>
                </a:cubicBezTo>
                <a:cubicBezTo>
                  <a:pt x="174987" y="75530"/>
                  <a:pt x="156582" y="95324"/>
                  <a:pt x="136614" y="105673"/>
                </a:cubicBezTo>
                <a:cubicBezTo>
                  <a:pt x="131128" y="108521"/>
                  <a:pt x="125537" y="110639"/>
                  <a:pt x="120223" y="112202"/>
                </a:cubicBezTo>
                <a:cubicBezTo>
                  <a:pt x="113209" y="122133"/>
                  <a:pt x="105916" y="127377"/>
                  <a:pt x="100117" y="130190"/>
                </a:cubicBezTo>
                <a:lnTo>
                  <a:pt x="100117" y="155575"/>
                </a:lnTo>
                <a:lnTo>
                  <a:pt x="122342" y="155575"/>
                </a:lnTo>
                <a:cubicBezTo>
                  <a:pt x="128488" y="155575"/>
                  <a:pt x="133454" y="160541"/>
                  <a:pt x="133454" y="166688"/>
                </a:cubicBezTo>
                <a:cubicBezTo>
                  <a:pt x="133454" y="172834"/>
                  <a:pt x="128488" y="177800"/>
                  <a:pt x="122342" y="177800"/>
                </a:cubicBezTo>
                <a:lnTo>
                  <a:pt x="55667" y="177800"/>
                </a:lnTo>
                <a:cubicBezTo>
                  <a:pt x="49520" y="177800"/>
                  <a:pt x="44554" y="172834"/>
                  <a:pt x="44554" y="166688"/>
                </a:cubicBezTo>
                <a:cubicBezTo>
                  <a:pt x="44554" y="160541"/>
                  <a:pt x="49520" y="155575"/>
                  <a:pt x="55667" y="155575"/>
                </a:cubicBezTo>
                <a:lnTo>
                  <a:pt x="77892" y="155575"/>
                </a:lnTo>
                <a:lnTo>
                  <a:pt x="77892" y="130190"/>
                </a:lnTo>
                <a:cubicBezTo>
                  <a:pt x="72335" y="127516"/>
                  <a:pt x="65425" y="122550"/>
                  <a:pt x="58688" y="113417"/>
                </a:cubicBezTo>
                <a:cubicBezTo>
                  <a:pt x="52298" y="111750"/>
                  <a:pt x="45353" y="109215"/>
                  <a:pt x="38581" y="105395"/>
                </a:cubicBezTo>
                <a:cubicBezTo>
                  <a:pt x="19794" y="94873"/>
                  <a:pt x="2848" y="75044"/>
                  <a:pt x="417" y="39449"/>
                </a:cubicBezTo>
                <a:cubicBezTo>
                  <a:pt x="-243" y="29691"/>
                  <a:pt x="7709" y="22190"/>
                  <a:pt x="16773" y="22190"/>
                </a:cubicBezTo>
                <a:lnTo>
                  <a:pt x="33997" y="22190"/>
                </a:lnTo>
                <a:cubicBezTo>
                  <a:pt x="33893" y="20384"/>
                  <a:pt x="33824" y="18579"/>
                  <a:pt x="33754" y="16703"/>
                </a:cubicBezTo>
                <a:cubicBezTo>
                  <a:pt x="33407" y="7501"/>
                  <a:pt x="40908" y="-35"/>
                  <a:pt x="50110" y="-35"/>
                </a:cubicBezTo>
                <a:close/>
                <a:moveTo>
                  <a:pt x="35247" y="38894"/>
                </a:moveTo>
                <a:lnTo>
                  <a:pt x="17051" y="38894"/>
                </a:lnTo>
                <a:cubicBezTo>
                  <a:pt x="19204" y="68307"/>
                  <a:pt x="32712" y="83031"/>
                  <a:pt x="46638" y="90845"/>
                </a:cubicBezTo>
                <a:cubicBezTo>
                  <a:pt x="41637" y="77892"/>
                  <a:pt x="37505" y="60980"/>
                  <a:pt x="35247" y="38894"/>
                </a:cubicBezTo>
                <a:close/>
                <a:moveTo>
                  <a:pt x="131961" y="89178"/>
                </a:moveTo>
                <a:cubicBezTo>
                  <a:pt x="146025" y="80913"/>
                  <a:pt x="158735" y="66224"/>
                  <a:pt x="160888" y="38894"/>
                </a:cubicBezTo>
                <a:lnTo>
                  <a:pt x="142726" y="38894"/>
                </a:lnTo>
                <a:cubicBezTo>
                  <a:pt x="140573" y="60042"/>
                  <a:pt x="136684" y="76468"/>
                  <a:pt x="131961" y="89178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50" name="Text 48"/>
          <p:cNvSpPr/>
          <p:nvPr/>
        </p:nvSpPr>
        <p:spPr>
          <a:xfrm>
            <a:off x="10881360" y="3657600"/>
            <a:ext cx="4660900" cy="660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Альфа</a:t>
            </a:r>
            <a:r>
              <a:rPr lang="ru-RU" alt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</a:t>
            </a: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трахование</a:t>
            </a: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сохраняет лидерство, незначительно снизив сборы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10322560" y="45720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FF9500">
              <a:alpha val="10196"/>
            </a:srgbClr>
          </a:solidFill>
        </p:spPr>
      </p:sp>
      <p:sp>
        <p:nvSpPr>
          <p:cNvPr id="52" name="Shape 50"/>
          <p:cNvSpPr/>
          <p:nvPr/>
        </p:nvSpPr>
        <p:spPr>
          <a:xfrm>
            <a:off x="10440035" y="4686300"/>
            <a:ext cx="177800" cy="177800"/>
          </a:xfrm>
          <a:custGeom>
            <a:avLst/>
            <a:gdLst/>
            <a:ahLst/>
            <a:cxnLst/>
            <a:rect l="l" t="t" r="r" b="b"/>
            <a:pathLst>
              <a:path w="177800" h="177800">
                <a:moveTo>
                  <a:pt x="22225" y="22225"/>
                </a:moveTo>
                <a:cubicBezTo>
                  <a:pt x="22225" y="16078"/>
                  <a:pt x="17259" y="11112"/>
                  <a:pt x="11112" y="11112"/>
                </a:cubicBezTo>
                <a:cubicBezTo>
                  <a:pt x="4966" y="11112"/>
                  <a:pt x="0" y="16078"/>
                  <a:pt x="0" y="22225"/>
                </a:cubicBezTo>
                <a:lnTo>
                  <a:pt x="0" y="138906"/>
                </a:lnTo>
                <a:cubicBezTo>
                  <a:pt x="0" y="154255"/>
                  <a:pt x="12432" y="166688"/>
                  <a:pt x="27781" y="166688"/>
                </a:cubicBezTo>
                <a:lnTo>
                  <a:pt x="166688" y="166688"/>
                </a:lnTo>
                <a:cubicBezTo>
                  <a:pt x="172834" y="166688"/>
                  <a:pt x="177800" y="161722"/>
                  <a:pt x="177800" y="155575"/>
                </a:cubicBezTo>
                <a:cubicBezTo>
                  <a:pt x="177800" y="149428"/>
                  <a:pt x="172834" y="144463"/>
                  <a:pt x="166688" y="144463"/>
                </a:cubicBezTo>
                <a:lnTo>
                  <a:pt x="27781" y="144463"/>
                </a:lnTo>
                <a:cubicBezTo>
                  <a:pt x="24725" y="144463"/>
                  <a:pt x="22225" y="141962"/>
                  <a:pt x="22225" y="138906"/>
                </a:cubicBezTo>
                <a:lnTo>
                  <a:pt x="22225" y="22225"/>
                </a:lnTo>
                <a:close/>
                <a:moveTo>
                  <a:pt x="163423" y="52298"/>
                </a:moveTo>
                <a:cubicBezTo>
                  <a:pt x="167764" y="47957"/>
                  <a:pt x="167764" y="40908"/>
                  <a:pt x="163423" y="36567"/>
                </a:cubicBezTo>
                <a:cubicBezTo>
                  <a:pt x="159082" y="32226"/>
                  <a:pt x="152033" y="32226"/>
                  <a:pt x="147692" y="36567"/>
                </a:cubicBezTo>
                <a:lnTo>
                  <a:pt x="111125" y="73169"/>
                </a:lnTo>
                <a:lnTo>
                  <a:pt x="91192" y="53271"/>
                </a:lnTo>
                <a:cubicBezTo>
                  <a:pt x="86851" y="48930"/>
                  <a:pt x="79802" y="48930"/>
                  <a:pt x="75461" y="53271"/>
                </a:cubicBezTo>
                <a:lnTo>
                  <a:pt x="42123" y="86608"/>
                </a:lnTo>
                <a:cubicBezTo>
                  <a:pt x="37783" y="90949"/>
                  <a:pt x="37783" y="97998"/>
                  <a:pt x="42123" y="102339"/>
                </a:cubicBezTo>
                <a:cubicBezTo>
                  <a:pt x="46464" y="106680"/>
                  <a:pt x="53514" y="106680"/>
                  <a:pt x="57854" y="102339"/>
                </a:cubicBezTo>
                <a:lnTo>
                  <a:pt x="83344" y="76850"/>
                </a:lnTo>
                <a:lnTo>
                  <a:pt x="103277" y="96783"/>
                </a:lnTo>
                <a:cubicBezTo>
                  <a:pt x="107618" y="101124"/>
                  <a:pt x="114667" y="101124"/>
                  <a:pt x="119008" y="96783"/>
                </a:cubicBezTo>
                <a:lnTo>
                  <a:pt x="163458" y="52333"/>
                </a:lnTo>
                <a:close/>
              </a:path>
            </a:pathLst>
          </a:custGeom>
          <a:solidFill>
            <a:srgbClr val="FF9500"/>
          </a:solidFill>
        </p:spPr>
      </p:sp>
      <p:sp>
        <p:nvSpPr>
          <p:cNvPr id="53" name="Text 51"/>
          <p:cNvSpPr/>
          <p:nvPr/>
        </p:nvSpPr>
        <p:spPr>
          <a:xfrm>
            <a:off x="10881360" y="4521200"/>
            <a:ext cx="4660900" cy="660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Ингосстрах</a:t>
            </a: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увеличил долю рынка, сохранив портфель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10322560" y="5435600"/>
            <a:ext cx="406400" cy="406400"/>
          </a:xfrm>
          <a:custGeom>
            <a:avLst/>
            <a:gdLst/>
            <a:ahLst/>
            <a:cxnLst/>
            <a:rect l="l" t="t" r="r" b="b"/>
            <a:pathLst>
              <a:path w="406400" h="406400">
                <a:moveTo>
                  <a:pt x="203200" y="0"/>
                </a:moveTo>
                <a:lnTo>
                  <a:pt x="203200" y="0"/>
                </a:lnTo>
                <a:cubicBezTo>
                  <a:pt x="315349" y="0"/>
                  <a:pt x="406400" y="91051"/>
                  <a:pt x="406400" y="203200"/>
                </a:cubicBezTo>
                <a:lnTo>
                  <a:pt x="406400" y="203200"/>
                </a:lnTo>
                <a:cubicBezTo>
                  <a:pt x="406400" y="315349"/>
                  <a:pt x="315349" y="406400"/>
                  <a:pt x="203200" y="406400"/>
                </a:cubicBezTo>
                <a:lnTo>
                  <a:pt x="203200" y="406400"/>
                </a:lnTo>
                <a:cubicBezTo>
                  <a:pt x="91051" y="406400"/>
                  <a:pt x="0" y="315349"/>
                  <a:pt x="0" y="203200"/>
                </a:cubicBezTo>
                <a:lnTo>
                  <a:pt x="0" y="203200"/>
                </a:lnTo>
                <a:cubicBezTo>
                  <a:pt x="0" y="91051"/>
                  <a:pt x="91051" y="0"/>
                  <a:pt x="203200" y="0"/>
                </a:cubicBezTo>
                <a:close/>
              </a:path>
            </a:pathLst>
          </a:custGeom>
          <a:solidFill>
            <a:srgbClr val="AF52DE">
              <a:alpha val="10196"/>
            </a:srgbClr>
          </a:solidFill>
        </p:spPr>
      </p:sp>
      <p:sp>
        <p:nvSpPr>
          <p:cNvPr id="55" name="Shape 53"/>
          <p:cNvSpPr/>
          <p:nvPr/>
        </p:nvSpPr>
        <p:spPr>
          <a:xfrm>
            <a:off x="10462260" y="5549900"/>
            <a:ext cx="133350" cy="177800"/>
          </a:xfrm>
          <a:custGeom>
            <a:avLst/>
            <a:gdLst/>
            <a:ahLst/>
            <a:cxnLst/>
            <a:rect l="l" t="t" r="r" b="b"/>
            <a:pathLst>
              <a:path w="133350" h="177800">
                <a:moveTo>
                  <a:pt x="74523" y="6042"/>
                </a:moveTo>
                <a:cubicBezTo>
                  <a:pt x="70182" y="1702"/>
                  <a:pt x="63133" y="1702"/>
                  <a:pt x="58792" y="6042"/>
                </a:cubicBezTo>
                <a:lnTo>
                  <a:pt x="3230" y="61605"/>
                </a:lnTo>
                <a:cubicBezTo>
                  <a:pt x="-1111" y="65946"/>
                  <a:pt x="-1111" y="72995"/>
                  <a:pt x="3230" y="77336"/>
                </a:cubicBezTo>
                <a:cubicBezTo>
                  <a:pt x="7570" y="81677"/>
                  <a:pt x="14620" y="81677"/>
                  <a:pt x="18961" y="77336"/>
                </a:cubicBezTo>
                <a:lnTo>
                  <a:pt x="55563" y="40734"/>
                </a:lnTo>
                <a:lnTo>
                  <a:pt x="55563" y="169466"/>
                </a:lnTo>
                <a:cubicBezTo>
                  <a:pt x="55563" y="175612"/>
                  <a:pt x="60528" y="180578"/>
                  <a:pt x="66675" y="180578"/>
                </a:cubicBezTo>
                <a:cubicBezTo>
                  <a:pt x="72822" y="180578"/>
                  <a:pt x="77788" y="175612"/>
                  <a:pt x="77788" y="169466"/>
                </a:cubicBezTo>
                <a:lnTo>
                  <a:pt x="77788" y="40734"/>
                </a:lnTo>
                <a:lnTo>
                  <a:pt x="114389" y="77336"/>
                </a:lnTo>
                <a:cubicBezTo>
                  <a:pt x="118730" y="81677"/>
                  <a:pt x="125780" y="81677"/>
                  <a:pt x="130120" y="77336"/>
                </a:cubicBezTo>
                <a:cubicBezTo>
                  <a:pt x="134461" y="72995"/>
                  <a:pt x="134461" y="65946"/>
                  <a:pt x="130120" y="61605"/>
                </a:cubicBezTo>
                <a:lnTo>
                  <a:pt x="74558" y="6042"/>
                </a:lnTo>
                <a:close/>
              </a:path>
            </a:pathLst>
          </a:custGeom>
          <a:solidFill>
            <a:srgbClr val="AF52DE"/>
          </a:solidFill>
        </p:spPr>
      </p:sp>
      <p:sp>
        <p:nvSpPr>
          <p:cNvPr id="56" name="Text 54"/>
          <p:cNvSpPr/>
          <p:nvPr/>
        </p:nvSpPr>
        <p:spPr>
          <a:xfrm>
            <a:off x="10881360" y="5384800"/>
            <a:ext cx="4660900" cy="660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ru-RU" alt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Боровицкое страховое общество по традиции замыкает </a:t>
            </a: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ТОП-</a:t>
            </a:r>
            <a:r>
              <a:rPr lang="ru-RU" alt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20</a:t>
            </a: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10023856" y="6611113"/>
            <a:ext cx="5714492" cy="2018792"/>
          </a:xfrm>
          <a:custGeom>
            <a:avLst/>
            <a:gdLst/>
            <a:ahLst/>
            <a:cxnLst/>
            <a:rect l="l" t="t" r="r" b="b"/>
            <a:pathLst>
              <a:path w="5714492" h="2018792">
                <a:moveTo>
                  <a:pt x="203191" y="0"/>
                </a:moveTo>
                <a:lnTo>
                  <a:pt x="5511301" y="0"/>
                </a:lnTo>
                <a:cubicBezTo>
                  <a:pt x="5623520" y="0"/>
                  <a:pt x="5714492" y="90972"/>
                  <a:pt x="5714492" y="203191"/>
                </a:cubicBezTo>
                <a:lnTo>
                  <a:pt x="5714492" y="1815601"/>
                </a:lnTo>
                <a:cubicBezTo>
                  <a:pt x="5714492" y="1927820"/>
                  <a:pt x="5623520" y="2018792"/>
                  <a:pt x="5511301" y="2018792"/>
                </a:cubicBezTo>
                <a:lnTo>
                  <a:pt x="203191" y="2018792"/>
                </a:lnTo>
                <a:cubicBezTo>
                  <a:pt x="90972" y="2018792"/>
                  <a:pt x="0" y="1927820"/>
                  <a:pt x="0" y="1815601"/>
                </a:cubicBezTo>
                <a:lnTo>
                  <a:pt x="0" y="203191"/>
                </a:lnTo>
                <a:cubicBezTo>
                  <a:pt x="0" y="91047"/>
                  <a:pt x="91047" y="0"/>
                  <a:pt x="203191" y="0"/>
                </a:cubicBezTo>
                <a:close/>
              </a:path>
            </a:pathLst>
          </a:custGeom>
          <a:solidFill>
            <a:srgbClr val="FFFFFF">
              <a:alpha val="85098"/>
            </a:srgbClr>
          </a:solidFill>
          <a:ln w="12192">
            <a:solidFill>
              <a:srgbClr val="FFFFFF">
                <a:alpha val="30196"/>
              </a:srgbClr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10347452" y="6922008"/>
            <a:ext cx="190500" cy="254000"/>
          </a:xfrm>
          <a:custGeom>
            <a:avLst/>
            <a:gdLst/>
            <a:ahLst/>
            <a:cxnLst/>
            <a:rect l="l" t="t" r="r" b="b"/>
            <a:pathLst>
              <a:path w="190500" h="254000">
                <a:moveTo>
                  <a:pt x="145306" y="190500"/>
                </a:moveTo>
                <a:cubicBezTo>
                  <a:pt x="148927" y="179437"/>
                  <a:pt x="156170" y="169416"/>
                  <a:pt x="164356" y="160784"/>
                </a:cubicBezTo>
                <a:cubicBezTo>
                  <a:pt x="180578" y="143718"/>
                  <a:pt x="190500" y="120650"/>
                  <a:pt x="190500" y="95250"/>
                </a:cubicBezTo>
                <a:cubicBezTo>
                  <a:pt x="190500" y="42664"/>
                  <a:pt x="147836" y="0"/>
                  <a:pt x="95250" y="0"/>
                </a:cubicBezTo>
                <a:cubicBezTo>
                  <a:pt x="42664" y="0"/>
                  <a:pt x="0" y="42664"/>
                  <a:pt x="0" y="95250"/>
                </a:cubicBezTo>
                <a:cubicBezTo>
                  <a:pt x="0" y="120650"/>
                  <a:pt x="9922" y="143718"/>
                  <a:pt x="26144" y="160784"/>
                </a:cubicBezTo>
                <a:cubicBezTo>
                  <a:pt x="34330" y="169416"/>
                  <a:pt x="41622" y="179437"/>
                  <a:pt x="45194" y="190500"/>
                </a:cubicBezTo>
                <a:lnTo>
                  <a:pt x="145256" y="190500"/>
                </a:lnTo>
                <a:close/>
                <a:moveTo>
                  <a:pt x="142875" y="214313"/>
                </a:moveTo>
                <a:lnTo>
                  <a:pt x="47625" y="214313"/>
                </a:lnTo>
                <a:lnTo>
                  <a:pt x="47625" y="222250"/>
                </a:lnTo>
                <a:cubicBezTo>
                  <a:pt x="47625" y="244177"/>
                  <a:pt x="65385" y="261937"/>
                  <a:pt x="87313" y="261937"/>
                </a:cubicBezTo>
                <a:lnTo>
                  <a:pt x="103188" y="261937"/>
                </a:lnTo>
                <a:cubicBezTo>
                  <a:pt x="125115" y="261937"/>
                  <a:pt x="142875" y="244177"/>
                  <a:pt x="142875" y="222250"/>
                </a:cubicBezTo>
                <a:lnTo>
                  <a:pt x="142875" y="214313"/>
                </a:lnTo>
                <a:close/>
                <a:moveTo>
                  <a:pt x="91281" y="55563"/>
                </a:moveTo>
                <a:cubicBezTo>
                  <a:pt x="71537" y="55563"/>
                  <a:pt x="55563" y="71537"/>
                  <a:pt x="55563" y="91281"/>
                </a:cubicBezTo>
                <a:cubicBezTo>
                  <a:pt x="55563" y="97879"/>
                  <a:pt x="50254" y="103188"/>
                  <a:pt x="43656" y="103188"/>
                </a:cubicBezTo>
                <a:cubicBezTo>
                  <a:pt x="37058" y="103188"/>
                  <a:pt x="31750" y="97879"/>
                  <a:pt x="31750" y="91281"/>
                </a:cubicBezTo>
                <a:cubicBezTo>
                  <a:pt x="31750" y="58390"/>
                  <a:pt x="58390" y="31750"/>
                  <a:pt x="91281" y="31750"/>
                </a:cubicBezTo>
                <a:cubicBezTo>
                  <a:pt x="97879" y="31750"/>
                  <a:pt x="103188" y="37058"/>
                  <a:pt x="103188" y="43656"/>
                </a:cubicBezTo>
                <a:cubicBezTo>
                  <a:pt x="103188" y="50254"/>
                  <a:pt x="97879" y="55563"/>
                  <a:pt x="91281" y="55563"/>
                </a:cubicBezTo>
                <a:close/>
              </a:path>
            </a:pathLst>
          </a:custGeom>
          <a:solidFill>
            <a:srgbClr val="FF9500"/>
          </a:solidFill>
        </p:spPr>
      </p:sp>
      <p:sp>
        <p:nvSpPr>
          <p:cNvPr id="59" name="Text 57"/>
          <p:cNvSpPr/>
          <p:nvPr/>
        </p:nvSpPr>
        <p:spPr>
          <a:xfrm>
            <a:off x="10753852" y="6871208"/>
            <a:ext cx="2781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Рыночная концентрация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10283952" y="7379208"/>
            <a:ext cx="5295900" cy="990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ТОП-3 компании контролируют значительную долю рынка, порог входа в элитную группу остается на уровне </a:t>
            </a: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48+ млрд рублей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508000"/>
            <a:ext cx="101600" cy="406400"/>
          </a:xfrm>
          <a:custGeom>
            <a:avLst/>
            <a:gdLst/>
            <a:ahLst/>
            <a:cxnLst/>
            <a:rect l="l" t="t" r="r" b="b"/>
            <a:pathLst>
              <a:path w="101600" h="4064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355600"/>
                </a:lnTo>
                <a:cubicBezTo>
                  <a:pt x="101600" y="383637"/>
                  <a:pt x="78837" y="406400"/>
                  <a:pt x="508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5856D6"/>
          </a:solidFill>
        </p:spPr>
      </p:sp>
      <p:sp>
        <p:nvSpPr>
          <p:cNvPr id="3" name="Text 1"/>
          <p:cNvSpPr/>
          <p:nvPr/>
        </p:nvSpPr>
        <p:spPr>
          <a:xfrm>
            <a:off x="762000" y="584200"/>
            <a:ext cx="19304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kern="0" spc="70" dirty="0">
                <a:solidFill>
                  <a:srgbClr val="5856D6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ГЕОГРАФИЯ РЫНКА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08000" y="11938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F"/>
                </a:solidFill>
                <a:latin typeface="得意黑" pitchFamily="34" charset="-122"/>
                <a:ea typeface="得意黑" pitchFamily="34" charset="-122"/>
                <a:cs typeface="得意黑" pitchFamily="34" charset="-120"/>
              </a:rPr>
              <a:t>Региональный анализ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08000" y="1727200"/>
            <a:ext cx="7518400" cy="5156200"/>
          </a:xfrm>
          <a:custGeom>
            <a:avLst/>
            <a:gdLst/>
            <a:ahLst/>
            <a:cxnLst/>
            <a:rect l="l" t="t" r="r" b="b"/>
            <a:pathLst>
              <a:path w="7518400" h="5156200">
                <a:moveTo>
                  <a:pt x="304783" y="0"/>
                </a:moveTo>
                <a:lnTo>
                  <a:pt x="7213617" y="0"/>
                </a:lnTo>
                <a:cubicBezTo>
                  <a:pt x="7381944" y="0"/>
                  <a:pt x="7518400" y="136456"/>
                  <a:pt x="7518400" y="304783"/>
                </a:cubicBezTo>
                <a:lnTo>
                  <a:pt x="7518400" y="4851417"/>
                </a:lnTo>
                <a:cubicBezTo>
                  <a:pt x="7518400" y="5019744"/>
                  <a:pt x="7381944" y="5156200"/>
                  <a:pt x="7213617" y="5156200"/>
                </a:cubicBezTo>
                <a:lnTo>
                  <a:pt x="304783" y="5156200"/>
                </a:lnTo>
                <a:cubicBezTo>
                  <a:pt x="136456" y="5156200"/>
                  <a:pt x="0" y="5019744"/>
                  <a:pt x="0" y="4851417"/>
                </a:cubicBezTo>
                <a:lnTo>
                  <a:pt x="0" y="304783"/>
                </a:lnTo>
                <a:cubicBezTo>
                  <a:pt x="0" y="136569"/>
                  <a:pt x="136569" y="0"/>
                  <a:pt x="304783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762000" y="1981200"/>
            <a:ext cx="71374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ТОП-10 регионов по сборам премий</a:t>
            </a:r>
            <a:endParaRPr lang="en-US" sz="1600" dirty="0"/>
          </a:p>
        </p:txBody>
      </p:sp>
      <p:pic>
        <p:nvPicPr>
          <p:cNvPr id="7" name="Image 0" descr="https://kimi-img.moonshot.cn/pub/slides/26-02-10-02:58:15-d652shtkjflscp864l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2489200"/>
            <a:ext cx="7010400" cy="4140200"/>
          </a:xfrm>
          <a:prstGeom prst="roundRect">
            <a:avLst>
              <a:gd name="adj" fmla="val 0"/>
            </a:avLst>
          </a:prstGeom>
        </p:spPr>
      </p:pic>
      <p:sp>
        <p:nvSpPr>
          <p:cNvPr id="8" name="Shape 5"/>
          <p:cNvSpPr/>
          <p:nvPr/>
        </p:nvSpPr>
        <p:spPr>
          <a:xfrm>
            <a:off x="8229600" y="1727200"/>
            <a:ext cx="7518400" cy="5156200"/>
          </a:xfrm>
          <a:custGeom>
            <a:avLst/>
            <a:gdLst/>
            <a:ahLst/>
            <a:cxnLst/>
            <a:rect l="l" t="t" r="r" b="b"/>
            <a:pathLst>
              <a:path w="7518400" h="5156200">
                <a:moveTo>
                  <a:pt x="304783" y="0"/>
                </a:moveTo>
                <a:lnTo>
                  <a:pt x="7213617" y="0"/>
                </a:lnTo>
                <a:cubicBezTo>
                  <a:pt x="7381944" y="0"/>
                  <a:pt x="7518400" y="136456"/>
                  <a:pt x="7518400" y="304783"/>
                </a:cubicBezTo>
                <a:lnTo>
                  <a:pt x="7518400" y="4851417"/>
                </a:lnTo>
                <a:cubicBezTo>
                  <a:pt x="7518400" y="5019744"/>
                  <a:pt x="7381944" y="5156200"/>
                  <a:pt x="7213617" y="5156200"/>
                </a:cubicBezTo>
                <a:lnTo>
                  <a:pt x="304783" y="5156200"/>
                </a:lnTo>
                <a:cubicBezTo>
                  <a:pt x="136456" y="5156200"/>
                  <a:pt x="0" y="5019744"/>
                  <a:pt x="0" y="4851417"/>
                </a:cubicBezTo>
                <a:lnTo>
                  <a:pt x="0" y="304783"/>
                </a:lnTo>
                <a:cubicBezTo>
                  <a:pt x="0" y="136569"/>
                  <a:pt x="136569" y="0"/>
                  <a:pt x="304783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8483600" y="1981200"/>
            <a:ext cx="71374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Регионы с высоким уровнем выплат</a:t>
            </a:r>
            <a:endParaRPr lang="en-US" sz="1600" dirty="0"/>
          </a:p>
        </p:txBody>
      </p:sp>
      <p:pic>
        <p:nvPicPr>
          <p:cNvPr id="10" name="Image 1" descr="https://kimi-img.moonshot.cn/pub/slides/26-02-10-02:58:14-d652shnk67efdo1o4mv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600" y="2489200"/>
            <a:ext cx="7010400" cy="4140200"/>
          </a:xfrm>
          <a:prstGeom prst="roundRect">
            <a:avLst>
              <a:gd name="adj" fmla="val 0"/>
            </a:avLst>
          </a:prstGeom>
        </p:spPr>
      </p:pic>
      <p:sp>
        <p:nvSpPr>
          <p:cNvPr id="11" name="Shape 7"/>
          <p:cNvSpPr/>
          <p:nvPr/>
        </p:nvSpPr>
        <p:spPr>
          <a:xfrm>
            <a:off x="514096" y="7093713"/>
            <a:ext cx="4927092" cy="1536192"/>
          </a:xfrm>
          <a:custGeom>
            <a:avLst/>
            <a:gdLst/>
            <a:ahLst/>
            <a:cxnLst/>
            <a:rect l="l" t="t" r="r" b="b"/>
            <a:pathLst>
              <a:path w="4927092" h="1536192">
                <a:moveTo>
                  <a:pt x="203207" y="0"/>
                </a:moveTo>
                <a:lnTo>
                  <a:pt x="4723885" y="0"/>
                </a:lnTo>
                <a:cubicBezTo>
                  <a:pt x="4836113" y="0"/>
                  <a:pt x="4927092" y="90979"/>
                  <a:pt x="4927092" y="203207"/>
                </a:cubicBezTo>
                <a:lnTo>
                  <a:pt x="4927092" y="1332985"/>
                </a:lnTo>
                <a:cubicBezTo>
                  <a:pt x="4927092" y="1445213"/>
                  <a:pt x="4836113" y="1536192"/>
                  <a:pt x="4723885" y="1536192"/>
                </a:cubicBezTo>
                <a:lnTo>
                  <a:pt x="203207" y="1536192"/>
                </a:lnTo>
                <a:cubicBezTo>
                  <a:pt x="90979" y="1536192"/>
                  <a:pt x="0" y="1445213"/>
                  <a:pt x="0" y="1332985"/>
                </a:cubicBezTo>
                <a:lnTo>
                  <a:pt x="0" y="203207"/>
                </a:lnTo>
                <a:cubicBezTo>
                  <a:pt x="0" y="90979"/>
                  <a:pt x="90979" y="0"/>
                  <a:pt x="203207" y="0"/>
                </a:cubicBezTo>
                <a:close/>
              </a:path>
            </a:pathLst>
          </a:custGeom>
          <a:solidFill>
            <a:srgbClr val="FFFFFF">
              <a:alpha val="85098"/>
            </a:srgbClr>
          </a:solidFill>
          <a:ln w="12192">
            <a:solidFill>
              <a:srgbClr val="FFFFFF">
                <a:alpha val="30196"/>
              </a:srgbClr>
            </a:solidFill>
            <a:prstDash val="solid"/>
          </a:ln>
        </p:spPr>
        <p:txBody>
          <a:bodyPr/>
          <a:p>
            <a:r>
              <a:rPr lang="en-US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₽</a:t>
            </a:r>
            <a:endParaRPr lang="ru-RU" altLang="en-US"/>
          </a:p>
        </p:txBody>
      </p:sp>
      <p:sp>
        <p:nvSpPr>
          <p:cNvPr id="12" name="Shape 8"/>
          <p:cNvSpPr/>
          <p:nvPr/>
        </p:nvSpPr>
        <p:spPr>
          <a:xfrm>
            <a:off x="739267" y="7328408"/>
            <a:ext cx="285750" cy="254000"/>
          </a:xfrm>
          <a:custGeom>
            <a:avLst/>
            <a:gdLst/>
            <a:ahLst/>
            <a:cxnLst/>
            <a:rect l="l" t="t" r="r" b="b"/>
            <a:pathLst>
              <a:path w="285750" h="254000">
                <a:moveTo>
                  <a:pt x="155277" y="43259"/>
                </a:moveTo>
                <a:cubicBezTo>
                  <a:pt x="159841" y="39638"/>
                  <a:pt x="162719" y="34032"/>
                  <a:pt x="162719" y="27781"/>
                </a:cubicBezTo>
                <a:cubicBezTo>
                  <a:pt x="162719" y="16818"/>
                  <a:pt x="153839" y="7938"/>
                  <a:pt x="142875" y="7938"/>
                </a:cubicBezTo>
                <a:cubicBezTo>
                  <a:pt x="131911" y="7938"/>
                  <a:pt x="123031" y="16818"/>
                  <a:pt x="123031" y="27781"/>
                </a:cubicBezTo>
                <a:cubicBezTo>
                  <a:pt x="123031" y="34032"/>
                  <a:pt x="125958" y="39638"/>
                  <a:pt x="130473" y="43259"/>
                </a:cubicBezTo>
                <a:lnTo>
                  <a:pt x="96540" y="96639"/>
                </a:lnTo>
                <a:cubicBezTo>
                  <a:pt x="91579" y="104428"/>
                  <a:pt x="81012" y="106363"/>
                  <a:pt x="73620" y="100806"/>
                </a:cubicBezTo>
                <a:lnTo>
                  <a:pt x="44103" y="78730"/>
                </a:lnTo>
                <a:cubicBezTo>
                  <a:pt x="46335" y="75555"/>
                  <a:pt x="47625" y="71636"/>
                  <a:pt x="47625" y="67469"/>
                </a:cubicBezTo>
                <a:cubicBezTo>
                  <a:pt x="47625" y="56505"/>
                  <a:pt x="38745" y="47625"/>
                  <a:pt x="27781" y="47625"/>
                </a:cubicBezTo>
                <a:cubicBezTo>
                  <a:pt x="16818" y="47625"/>
                  <a:pt x="7938" y="56505"/>
                  <a:pt x="7938" y="67469"/>
                </a:cubicBezTo>
                <a:cubicBezTo>
                  <a:pt x="7938" y="78284"/>
                  <a:pt x="16619" y="87114"/>
                  <a:pt x="27384" y="87313"/>
                </a:cubicBezTo>
                <a:lnTo>
                  <a:pt x="43557" y="195213"/>
                </a:lnTo>
                <a:cubicBezTo>
                  <a:pt x="45889" y="210741"/>
                  <a:pt x="59234" y="222250"/>
                  <a:pt x="74960" y="222250"/>
                </a:cubicBezTo>
                <a:lnTo>
                  <a:pt x="210790" y="222250"/>
                </a:lnTo>
                <a:cubicBezTo>
                  <a:pt x="226516" y="222250"/>
                  <a:pt x="239861" y="210741"/>
                  <a:pt x="242193" y="195213"/>
                </a:cubicBezTo>
                <a:lnTo>
                  <a:pt x="258366" y="87313"/>
                </a:lnTo>
                <a:cubicBezTo>
                  <a:pt x="269131" y="87114"/>
                  <a:pt x="277813" y="78284"/>
                  <a:pt x="277813" y="67469"/>
                </a:cubicBezTo>
                <a:cubicBezTo>
                  <a:pt x="277813" y="56505"/>
                  <a:pt x="268932" y="47625"/>
                  <a:pt x="257969" y="47625"/>
                </a:cubicBezTo>
                <a:cubicBezTo>
                  <a:pt x="247005" y="47625"/>
                  <a:pt x="238125" y="56505"/>
                  <a:pt x="238125" y="67469"/>
                </a:cubicBezTo>
                <a:cubicBezTo>
                  <a:pt x="238125" y="71636"/>
                  <a:pt x="239415" y="75555"/>
                  <a:pt x="241647" y="78730"/>
                </a:cubicBezTo>
                <a:lnTo>
                  <a:pt x="212179" y="100856"/>
                </a:lnTo>
                <a:cubicBezTo>
                  <a:pt x="204788" y="106412"/>
                  <a:pt x="194221" y="104477"/>
                  <a:pt x="189260" y="96689"/>
                </a:cubicBezTo>
                <a:lnTo>
                  <a:pt x="155277" y="43259"/>
                </a:lnTo>
                <a:close/>
              </a:path>
            </a:pathLst>
          </a:custGeom>
          <a:solidFill>
            <a:srgbClr val="FFD700"/>
          </a:solidFill>
        </p:spPr>
      </p:sp>
      <p:sp>
        <p:nvSpPr>
          <p:cNvPr id="13" name="Text 9"/>
          <p:cNvSpPr/>
          <p:nvPr/>
        </p:nvSpPr>
        <p:spPr>
          <a:xfrm>
            <a:off x="1193292" y="7303008"/>
            <a:ext cx="17907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Лидер</a:t>
            </a:r>
            <a:r>
              <a:rPr lang="ru-RU" alt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ы</a:t>
            </a: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по сборам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723392" y="7709408"/>
            <a:ext cx="46609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Москва</a:t>
            </a:r>
            <a:r>
              <a:rPr lang="ru-RU" altLang="en-US" sz="24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и Москрвская область</a:t>
            </a:r>
            <a:endParaRPr lang="ru-RU" altLang="en-US" sz="2400" b="1" dirty="0">
              <a:solidFill>
                <a:srgbClr val="1D1D1F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723265" y="8166735"/>
            <a:ext cx="45974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46,5 млрд</a:t>
            </a:r>
            <a:r>
              <a:rPr lang="ru-RU" alt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</a:t>
            </a: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₽</a:t>
            </a:r>
            <a:r>
              <a:rPr lang="ru-RU" alt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и 25,86 млрд  </a:t>
            </a: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₽</a:t>
            </a:r>
            <a:r>
              <a:rPr lang="ru-RU" alt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  <a:sym typeface="+mn-ea"/>
              </a:rPr>
              <a:t> </a:t>
            </a:r>
            <a:endParaRPr lang="ru-RU" altLang="en-US" sz="14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  <a:sym typeface="+mn-ea"/>
            </a:endParaRPr>
          </a:p>
        </p:txBody>
      </p:sp>
      <p:sp>
        <p:nvSpPr>
          <p:cNvPr id="16" name="Shape 12"/>
          <p:cNvSpPr/>
          <p:nvPr/>
        </p:nvSpPr>
        <p:spPr>
          <a:xfrm>
            <a:off x="5661787" y="7093713"/>
            <a:ext cx="4927092" cy="1536192"/>
          </a:xfrm>
          <a:custGeom>
            <a:avLst/>
            <a:gdLst/>
            <a:ahLst/>
            <a:cxnLst/>
            <a:rect l="l" t="t" r="r" b="b"/>
            <a:pathLst>
              <a:path w="4927092" h="1536192">
                <a:moveTo>
                  <a:pt x="203207" y="0"/>
                </a:moveTo>
                <a:lnTo>
                  <a:pt x="4723885" y="0"/>
                </a:lnTo>
                <a:cubicBezTo>
                  <a:pt x="4836113" y="0"/>
                  <a:pt x="4927092" y="90979"/>
                  <a:pt x="4927092" y="203207"/>
                </a:cubicBezTo>
                <a:lnTo>
                  <a:pt x="4927092" y="1332985"/>
                </a:lnTo>
                <a:cubicBezTo>
                  <a:pt x="4927092" y="1445213"/>
                  <a:pt x="4836113" y="1536192"/>
                  <a:pt x="4723885" y="1536192"/>
                </a:cubicBezTo>
                <a:lnTo>
                  <a:pt x="203207" y="1536192"/>
                </a:lnTo>
                <a:cubicBezTo>
                  <a:pt x="90979" y="1536192"/>
                  <a:pt x="0" y="1445213"/>
                  <a:pt x="0" y="1332985"/>
                </a:cubicBezTo>
                <a:lnTo>
                  <a:pt x="0" y="203207"/>
                </a:lnTo>
                <a:cubicBezTo>
                  <a:pt x="0" y="90979"/>
                  <a:pt x="90979" y="0"/>
                  <a:pt x="203207" y="0"/>
                </a:cubicBezTo>
                <a:close/>
              </a:path>
            </a:pathLst>
          </a:custGeom>
          <a:solidFill>
            <a:srgbClr val="FFFFFF">
              <a:alpha val="85098"/>
            </a:srgbClr>
          </a:solidFill>
          <a:ln w="12192">
            <a:solidFill>
              <a:srgbClr val="FFFFFF">
                <a:alpha val="30196"/>
              </a:srgbClr>
            </a:solidFill>
            <a:prstDash val="solid"/>
          </a:ln>
        </p:spPr>
        <p:txBody>
          <a:bodyPr/>
          <a:p>
            <a:endParaRPr lang="ru-RU" altLang="en-US"/>
          </a:p>
        </p:txBody>
      </p:sp>
      <p:sp>
        <p:nvSpPr>
          <p:cNvPr id="17" name="Shape 13"/>
          <p:cNvSpPr/>
          <p:nvPr/>
        </p:nvSpPr>
        <p:spPr>
          <a:xfrm>
            <a:off x="5902833" y="7328408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254000"/>
                </a:moveTo>
                <a:cubicBezTo>
                  <a:pt x="197093" y="254000"/>
                  <a:pt x="254000" y="197093"/>
                  <a:pt x="254000" y="127000"/>
                </a:cubicBezTo>
                <a:cubicBezTo>
                  <a:pt x="254000" y="56907"/>
                  <a:pt x="197093" y="0"/>
                  <a:pt x="127000" y="0"/>
                </a:cubicBezTo>
                <a:cubicBezTo>
                  <a:pt x="56907" y="0"/>
                  <a:pt x="0" y="56907"/>
                  <a:pt x="0" y="127000"/>
                </a:cubicBezTo>
                <a:cubicBezTo>
                  <a:pt x="0" y="197093"/>
                  <a:pt x="56907" y="254000"/>
                  <a:pt x="127000" y="254000"/>
                </a:cubicBezTo>
                <a:close/>
                <a:moveTo>
                  <a:pt x="127000" y="67469"/>
                </a:moveTo>
                <a:cubicBezTo>
                  <a:pt x="133598" y="67469"/>
                  <a:pt x="138906" y="72777"/>
                  <a:pt x="138906" y="79375"/>
                </a:cubicBezTo>
                <a:lnTo>
                  <a:pt x="138906" y="134938"/>
                </a:lnTo>
                <a:cubicBezTo>
                  <a:pt x="138906" y="141536"/>
                  <a:pt x="133598" y="146844"/>
                  <a:pt x="127000" y="146844"/>
                </a:cubicBezTo>
                <a:cubicBezTo>
                  <a:pt x="120402" y="146844"/>
                  <a:pt x="115094" y="141536"/>
                  <a:pt x="115094" y="134938"/>
                </a:cubicBezTo>
                <a:lnTo>
                  <a:pt x="115094" y="79375"/>
                </a:lnTo>
                <a:cubicBezTo>
                  <a:pt x="115094" y="72777"/>
                  <a:pt x="120402" y="67469"/>
                  <a:pt x="127000" y="67469"/>
                </a:cubicBezTo>
                <a:close/>
                <a:moveTo>
                  <a:pt x="113754" y="174625"/>
                </a:moveTo>
                <a:cubicBezTo>
                  <a:pt x="113453" y="169708"/>
                  <a:pt x="115905" y="165031"/>
                  <a:pt x="120120" y="162481"/>
                </a:cubicBezTo>
                <a:cubicBezTo>
                  <a:pt x="124334" y="159932"/>
                  <a:pt x="129616" y="159932"/>
                  <a:pt x="133831" y="162481"/>
                </a:cubicBezTo>
                <a:cubicBezTo>
                  <a:pt x="138045" y="165031"/>
                  <a:pt x="140497" y="169708"/>
                  <a:pt x="140196" y="174625"/>
                </a:cubicBezTo>
                <a:cubicBezTo>
                  <a:pt x="140497" y="179542"/>
                  <a:pt x="138045" y="184219"/>
                  <a:pt x="133831" y="186769"/>
                </a:cubicBezTo>
                <a:cubicBezTo>
                  <a:pt x="129616" y="189318"/>
                  <a:pt x="124334" y="189318"/>
                  <a:pt x="120120" y="186769"/>
                </a:cubicBezTo>
                <a:cubicBezTo>
                  <a:pt x="115905" y="184219"/>
                  <a:pt x="113453" y="179542"/>
                  <a:pt x="113754" y="174625"/>
                </a:cubicBezTo>
                <a:close/>
              </a:path>
            </a:pathLst>
          </a:custGeom>
          <a:solidFill>
            <a:srgbClr val="FF3B30"/>
          </a:solidFill>
        </p:spPr>
      </p:sp>
      <p:sp>
        <p:nvSpPr>
          <p:cNvPr id="18" name="Text 14"/>
          <p:cNvSpPr/>
          <p:nvPr/>
        </p:nvSpPr>
        <p:spPr>
          <a:xfrm>
            <a:off x="6340983" y="7303008"/>
            <a:ext cx="3175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ru-RU" alt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Рост</a:t>
            </a: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уровен</a:t>
            </a:r>
            <a:r>
              <a:rPr lang="ru-RU" alt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я</a:t>
            </a: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выплат</a:t>
            </a:r>
            <a:endParaRPr lang="en-US" sz="1600" dirty="0"/>
          </a:p>
        </p:txBody>
      </p:sp>
      <p:sp>
        <p:nvSpPr>
          <p:cNvPr id="19" name="Text 15"/>
          <p:cNvSpPr/>
          <p:nvPr/>
        </p:nvSpPr>
        <p:spPr>
          <a:xfrm>
            <a:off x="5871083" y="7709408"/>
            <a:ext cx="46609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Ингушетия</a:t>
            </a:r>
            <a:r>
              <a:rPr lang="ru-RU" altLang="en-US" sz="24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и Новосибирская область</a:t>
            </a:r>
            <a:endParaRPr lang="ru-RU" altLang="en-US" sz="2400" b="1" dirty="0">
              <a:solidFill>
                <a:srgbClr val="1D1D1F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7271385" y="8166735"/>
            <a:ext cx="2616200" cy="248285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502%</a:t>
            </a:r>
            <a:r>
              <a:rPr lang="ru-RU" alt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и 163,91%</a:t>
            </a:r>
            <a:endParaRPr lang="ru-RU" altLang="en-US" sz="1400" dirty="0">
              <a:solidFill>
                <a:srgbClr val="86868B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21" name="Shape 17"/>
          <p:cNvSpPr/>
          <p:nvPr/>
        </p:nvSpPr>
        <p:spPr>
          <a:xfrm>
            <a:off x="10809541" y="7093713"/>
            <a:ext cx="4927092" cy="1536192"/>
          </a:xfrm>
          <a:custGeom>
            <a:avLst/>
            <a:gdLst/>
            <a:ahLst/>
            <a:cxnLst/>
            <a:rect l="l" t="t" r="r" b="b"/>
            <a:pathLst>
              <a:path w="4927092" h="1536192">
                <a:moveTo>
                  <a:pt x="203207" y="0"/>
                </a:moveTo>
                <a:lnTo>
                  <a:pt x="4723885" y="0"/>
                </a:lnTo>
                <a:cubicBezTo>
                  <a:pt x="4836113" y="0"/>
                  <a:pt x="4927092" y="90979"/>
                  <a:pt x="4927092" y="203207"/>
                </a:cubicBezTo>
                <a:lnTo>
                  <a:pt x="4927092" y="1332985"/>
                </a:lnTo>
                <a:cubicBezTo>
                  <a:pt x="4927092" y="1445213"/>
                  <a:pt x="4836113" y="1536192"/>
                  <a:pt x="4723885" y="1536192"/>
                </a:cubicBezTo>
                <a:lnTo>
                  <a:pt x="203207" y="1536192"/>
                </a:lnTo>
                <a:cubicBezTo>
                  <a:pt x="90979" y="1536192"/>
                  <a:pt x="0" y="1445213"/>
                  <a:pt x="0" y="1332985"/>
                </a:cubicBezTo>
                <a:lnTo>
                  <a:pt x="0" y="203207"/>
                </a:lnTo>
                <a:cubicBezTo>
                  <a:pt x="0" y="90979"/>
                  <a:pt x="90979" y="0"/>
                  <a:pt x="203207" y="0"/>
                </a:cubicBezTo>
                <a:close/>
              </a:path>
            </a:pathLst>
          </a:custGeom>
          <a:solidFill>
            <a:srgbClr val="FFFFFF">
              <a:alpha val="85098"/>
            </a:srgbClr>
          </a:solidFill>
          <a:ln w="12192">
            <a:solidFill>
              <a:srgbClr val="FFFFFF">
                <a:alpha val="30196"/>
              </a:srgbClr>
            </a:solidFill>
            <a:prstDash val="solid"/>
          </a:ln>
        </p:spPr>
      </p:sp>
      <p:sp>
        <p:nvSpPr>
          <p:cNvPr id="22" name="Shape 18"/>
          <p:cNvSpPr/>
          <p:nvPr/>
        </p:nvSpPr>
        <p:spPr>
          <a:xfrm>
            <a:off x="11018838" y="7328408"/>
            <a:ext cx="317500" cy="254000"/>
          </a:xfrm>
          <a:custGeom>
            <a:avLst/>
            <a:gdLst/>
            <a:ahLst/>
            <a:cxnLst/>
            <a:rect l="l" t="t" r="r" b="b"/>
            <a:pathLst>
              <a:path w="317500" h="254000">
                <a:moveTo>
                  <a:pt x="190500" y="15875"/>
                </a:moveTo>
                <a:lnTo>
                  <a:pt x="254000" y="15875"/>
                </a:lnTo>
                <a:cubicBezTo>
                  <a:pt x="262781" y="15875"/>
                  <a:pt x="269875" y="22969"/>
                  <a:pt x="269875" y="31750"/>
                </a:cubicBezTo>
                <a:cubicBezTo>
                  <a:pt x="269875" y="40531"/>
                  <a:pt x="262781" y="47625"/>
                  <a:pt x="254000" y="47625"/>
                </a:cubicBezTo>
                <a:lnTo>
                  <a:pt x="197644" y="47625"/>
                </a:lnTo>
                <a:cubicBezTo>
                  <a:pt x="195064" y="60424"/>
                  <a:pt x="186283" y="70991"/>
                  <a:pt x="174625" y="76051"/>
                </a:cubicBezTo>
                <a:lnTo>
                  <a:pt x="174625" y="222250"/>
                </a:lnTo>
                <a:lnTo>
                  <a:pt x="254000" y="222250"/>
                </a:lnTo>
                <a:cubicBezTo>
                  <a:pt x="262781" y="222250"/>
                  <a:pt x="269875" y="229344"/>
                  <a:pt x="269875" y="238125"/>
                </a:cubicBezTo>
                <a:cubicBezTo>
                  <a:pt x="269875" y="246906"/>
                  <a:pt x="262781" y="254000"/>
                  <a:pt x="254000" y="254000"/>
                </a:cubicBezTo>
                <a:lnTo>
                  <a:pt x="63500" y="254000"/>
                </a:lnTo>
                <a:cubicBezTo>
                  <a:pt x="54719" y="254000"/>
                  <a:pt x="47625" y="246906"/>
                  <a:pt x="47625" y="238125"/>
                </a:cubicBezTo>
                <a:cubicBezTo>
                  <a:pt x="47625" y="229344"/>
                  <a:pt x="54719" y="222250"/>
                  <a:pt x="63500" y="222250"/>
                </a:cubicBezTo>
                <a:lnTo>
                  <a:pt x="142875" y="222250"/>
                </a:lnTo>
                <a:lnTo>
                  <a:pt x="142875" y="76051"/>
                </a:lnTo>
                <a:cubicBezTo>
                  <a:pt x="131217" y="70941"/>
                  <a:pt x="122436" y="60375"/>
                  <a:pt x="119856" y="47625"/>
                </a:cubicBezTo>
                <a:lnTo>
                  <a:pt x="63500" y="47625"/>
                </a:lnTo>
                <a:cubicBezTo>
                  <a:pt x="54719" y="47625"/>
                  <a:pt x="47625" y="40531"/>
                  <a:pt x="47625" y="31750"/>
                </a:cubicBezTo>
                <a:cubicBezTo>
                  <a:pt x="47625" y="22969"/>
                  <a:pt x="54719" y="15875"/>
                  <a:pt x="63500" y="15875"/>
                </a:cubicBezTo>
                <a:lnTo>
                  <a:pt x="127000" y="15875"/>
                </a:lnTo>
                <a:cubicBezTo>
                  <a:pt x="134243" y="6251"/>
                  <a:pt x="145752" y="0"/>
                  <a:pt x="158750" y="0"/>
                </a:cubicBezTo>
                <a:cubicBezTo>
                  <a:pt x="171748" y="0"/>
                  <a:pt x="183257" y="6251"/>
                  <a:pt x="190500" y="15875"/>
                </a:cubicBezTo>
                <a:close/>
                <a:moveTo>
                  <a:pt x="218083" y="158750"/>
                </a:moveTo>
                <a:lnTo>
                  <a:pt x="289917" y="158750"/>
                </a:lnTo>
                <a:lnTo>
                  <a:pt x="254000" y="97135"/>
                </a:lnTo>
                <a:lnTo>
                  <a:pt x="218083" y="158750"/>
                </a:lnTo>
                <a:close/>
                <a:moveTo>
                  <a:pt x="254000" y="206375"/>
                </a:moveTo>
                <a:cubicBezTo>
                  <a:pt x="222796" y="206375"/>
                  <a:pt x="196850" y="189508"/>
                  <a:pt x="191492" y="167233"/>
                </a:cubicBezTo>
                <a:cubicBezTo>
                  <a:pt x="190202" y="161776"/>
                  <a:pt x="191988" y="156170"/>
                  <a:pt x="194816" y="151309"/>
                </a:cubicBezTo>
                <a:lnTo>
                  <a:pt x="242044" y="70346"/>
                </a:lnTo>
                <a:cubicBezTo>
                  <a:pt x="244525" y="66080"/>
                  <a:pt x="249089" y="63500"/>
                  <a:pt x="254000" y="63500"/>
                </a:cubicBezTo>
                <a:cubicBezTo>
                  <a:pt x="258911" y="63500"/>
                  <a:pt x="263475" y="66129"/>
                  <a:pt x="265956" y="70346"/>
                </a:cubicBezTo>
                <a:lnTo>
                  <a:pt x="313184" y="151309"/>
                </a:lnTo>
                <a:cubicBezTo>
                  <a:pt x="316012" y="156170"/>
                  <a:pt x="317798" y="161776"/>
                  <a:pt x="316508" y="167233"/>
                </a:cubicBezTo>
                <a:cubicBezTo>
                  <a:pt x="311150" y="189458"/>
                  <a:pt x="285204" y="206375"/>
                  <a:pt x="254000" y="206375"/>
                </a:cubicBezTo>
                <a:close/>
                <a:moveTo>
                  <a:pt x="62905" y="97135"/>
                </a:moveTo>
                <a:lnTo>
                  <a:pt x="26988" y="158750"/>
                </a:lnTo>
                <a:lnTo>
                  <a:pt x="98871" y="158750"/>
                </a:lnTo>
                <a:lnTo>
                  <a:pt x="62905" y="97135"/>
                </a:lnTo>
                <a:close/>
                <a:moveTo>
                  <a:pt x="446" y="167233"/>
                </a:moveTo>
                <a:cubicBezTo>
                  <a:pt x="-843" y="161776"/>
                  <a:pt x="943" y="156170"/>
                  <a:pt x="3770" y="151309"/>
                </a:cubicBezTo>
                <a:lnTo>
                  <a:pt x="50998" y="70346"/>
                </a:lnTo>
                <a:cubicBezTo>
                  <a:pt x="53479" y="66080"/>
                  <a:pt x="58043" y="63500"/>
                  <a:pt x="62954" y="63500"/>
                </a:cubicBezTo>
                <a:cubicBezTo>
                  <a:pt x="67866" y="63500"/>
                  <a:pt x="72430" y="66129"/>
                  <a:pt x="74910" y="70346"/>
                </a:cubicBezTo>
                <a:lnTo>
                  <a:pt x="122138" y="151309"/>
                </a:lnTo>
                <a:cubicBezTo>
                  <a:pt x="124966" y="156170"/>
                  <a:pt x="126752" y="161776"/>
                  <a:pt x="125462" y="167233"/>
                </a:cubicBezTo>
                <a:cubicBezTo>
                  <a:pt x="120104" y="189458"/>
                  <a:pt x="94159" y="206375"/>
                  <a:pt x="62954" y="206375"/>
                </a:cubicBezTo>
                <a:cubicBezTo>
                  <a:pt x="31750" y="206375"/>
                  <a:pt x="5804" y="189508"/>
                  <a:pt x="446" y="167233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23" name="Text 19"/>
          <p:cNvSpPr/>
          <p:nvPr/>
        </p:nvSpPr>
        <p:spPr>
          <a:xfrm>
            <a:off x="11488738" y="7303008"/>
            <a:ext cx="21463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Проблема донорства</a:t>
            </a:r>
            <a:endParaRPr lang="en-US" sz="1600" dirty="0"/>
          </a:p>
        </p:txBody>
      </p:sp>
      <p:sp>
        <p:nvSpPr>
          <p:cNvPr id="24" name="Text 20"/>
          <p:cNvSpPr/>
          <p:nvPr/>
        </p:nvSpPr>
        <p:spPr>
          <a:xfrm>
            <a:off x="11018838" y="7709408"/>
            <a:ext cx="4610100" cy="330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Успешные регионы субсидируют убыточные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508000"/>
            <a:ext cx="101600" cy="406400"/>
          </a:xfrm>
          <a:custGeom>
            <a:avLst/>
            <a:gdLst/>
            <a:ahLst/>
            <a:cxnLst/>
            <a:rect l="l" t="t" r="r" b="b"/>
            <a:pathLst>
              <a:path w="101600" h="4064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355600"/>
                </a:lnTo>
                <a:cubicBezTo>
                  <a:pt x="101600" y="383637"/>
                  <a:pt x="78837" y="406400"/>
                  <a:pt x="508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FF3B30"/>
          </a:solidFill>
        </p:spPr>
      </p:sp>
      <p:sp>
        <p:nvSpPr>
          <p:cNvPr id="3" name="Text 1"/>
          <p:cNvSpPr/>
          <p:nvPr/>
        </p:nvSpPr>
        <p:spPr>
          <a:xfrm>
            <a:off x="762000" y="584200"/>
            <a:ext cx="15240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kern="0" spc="70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УБЫТОЧНОСТЬ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609600" y="1219200"/>
            <a:ext cx="154686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F"/>
                </a:solidFill>
                <a:latin typeface="得意黑" pitchFamily="34" charset="-122"/>
                <a:ea typeface="得意黑" pitchFamily="34" charset="-122"/>
                <a:cs typeface="得意黑" pitchFamily="34" charset="-120"/>
              </a:rPr>
              <a:t>Уровень выплат по </a:t>
            </a:r>
            <a:r>
              <a:rPr lang="ru-RU" altLang="en-US" sz="3600" b="1" dirty="0">
                <a:solidFill>
                  <a:srgbClr val="1D1D1F"/>
                </a:solidFill>
                <a:latin typeface="得意黑" pitchFamily="34" charset="-122"/>
                <a:ea typeface="得意黑" pitchFamily="34" charset="-122"/>
                <a:cs typeface="得意黑" pitchFamily="34" charset="-120"/>
              </a:rPr>
              <a:t>заявленным убыткам в 2025 году</a:t>
            </a:r>
            <a:endParaRPr lang="ru-RU" altLang="en-US" sz="3600" b="1" dirty="0">
              <a:solidFill>
                <a:srgbClr val="1D1D1F"/>
              </a:solidFill>
              <a:latin typeface="得意黑" pitchFamily="34" charset="-122"/>
              <a:ea typeface="得意黑" pitchFamily="34" charset="-122"/>
              <a:cs typeface="得意黑" pitchFamily="34" charset="-12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08000" y="1727200"/>
            <a:ext cx="4940300" cy="4381500"/>
          </a:xfrm>
          <a:custGeom>
            <a:avLst/>
            <a:gdLst/>
            <a:ahLst/>
            <a:cxnLst/>
            <a:rect l="l" t="t" r="r" b="b"/>
            <a:pathLst>
              <a:path w="4940300" h="4381500">
                <a:moveTo>
                  <a:pt x="304821" y="0"/>
                </a:moveTo>
                <a:lnTo>
                  <a:pt x="4635479" y="0"/>
                </a:lnTo>
                <a:cubicBezTo>
                  <a:pt x="4803827" y="0"/>
                  <a:pt x="4940300" y="136473"/>
                  <a:pt x="4940300" y="304821"/>
                </a:cubicBezTo>
                <a:lnTo>
                  <a:pt x="4940300" y="4076679"/>
                </a:lnTo>
                <a:cubicBezTo>
                  <a:pt x="4940300" y="4245027"/>
                  <a:pt x="4803827" y="4381500"/>
                  <a:pt x="4635479" y="4381500"/>
                </a:cubicBezTo>
                <a:lnTo>
                  <a:pt x="304821" y="4381500"/>
                </a:lnTo>
                <a:cubicBezTo>
                  <a:pt x="136473" y="4381500"/>
                  <a:pt x="0" y="4245027"/>
                  <a:pt x="0" y="4076679"/>
                </a:cubicBezTo>
                <a:lnTo>
                  <a:pt x="0" y="304821"/>
                </a:lnTo>
                <a:cubicBezTo>
                  <a:pt x="0" y="136586"/>
                  <a:pt x="136586" y="0"/>
                  <a:pt x="304821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762000" y="19812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203198" y="0"/>
                </a:moveTo>
                <a:lnTo>
                  <a:pt x="406402" y="0"/>
                </a:lnTo>
                <a:cubicBezTo>
                  <a:pt x="518550" y="0"/>
                  <a:pt x="609600" y="91050"/>
                  <a:pt x="609600" y="203198"/>
                </a:cubicBezTo>
                <a:lnTo>
                  <a:pt x="609600" y="406402"/>
                </a:lnTo>
                <a:cubicBezTo>
                  <a:pt x="609600" y="518625"/>
                  <a:pt x="518625" y="609600"/>
                  <a:pt x="406402" y="609600"/>
                </a:cubicBezTo>
                <a:lnTo>
                  <a:pt x="203198" y="609600"/>
                </a:lnTo>
                <a:cubicBezTo>
                  <a:pt x="91050" y="609600"/>
                  <a:pt x="0" y="518550"/>
                  <a:pt x="0" y="406402"/>
                </a:cubicBezTo>
                <a:lnTo>
                  <a:pt x="0" y="203198"/>
                </a:lnTo>
                <a:cubicBezTo>
                  <a:pt x="0" y="91050"/>
                  <a:pt x="91050" y="0"/>
                  <a:pt x="203198" y="0"/>
                </a:cubicBezTo>
                <a:close/>
              </a:path>
            </a:pathLst>
          </a:custGeom>
          <a:solidFill>
            <a:srgbClr val="007AFF">
              <a:alpha val="10196"/>
            </a:srgbClr>
          </a:solidFill>
        </p:spPr>
      </p:sp>
      <p:sp>
        <p:nvSpPr>
          <p:cNvPr id="7" name="Shape 5"/>
          <p:cNvSpPr/>
          <p:nvPr/>
        </p:nvSpPr>
        <p:spPr>
          <a:xfrm>
            <a:off x="876300" y="21336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38113" y="9585"/>
                </a:moveTo>
                <a:lnTo>
                  <a:pt x="138113" y="-18990"/>
                </a:lnTo>
                <a:cubicBezTo>
                  <a:pt x="138113" y="-26908"/>
                  <a:pt x="131743" y="-33278"/>
                  <a:pt x="123825" y="-33278"/>
                </a:cubicBezTo>
                <a:cubicBezTo>
                  <a:pt x="115907" y="-33278"/>
                  <a:pt x="109537" y="-26908"/>
                  <a:pt x="109537" y="-18990"/>
                </a:cubicBezTo>
                <a:lnTo>
                  <a:pt x="109537" y="9585"/>
                </a:lnTo>
                <a:cubicBezTo>
                  <a:pt x="109537" y="17502"/>
                  <a:pt x="115907" y="23872"/>
                  <a:pt x="123825" y="23872"/>
                </a:cubicBezTo>
                <a:cubicBezTo>
                  <a:pt x="131743" y="23872"/>
                  <a:pt x="138113" y="17502"/>
                  <a:pt x="138113" y="9585"/>
                </a:cubicBezTo>
                <a:close/>
                <a:moveTo>
                  <a:pt x="19050" y="100072"/>
                </a:moveTo>
                <a:lnTo>
                  <a:pt x="47625" y="100072"/>
                </a:lnTo>
                <a:cubicBezTo>
                  <a:pt x="55543" y="100072"/>
                  <a:pt x="61912" y="93702"/>
                  <a:pt x="61912" y="85785"/>
                </a:cubicBezTo>
                <a:cubicBezTo>
                  <a:pt x="61912" y="77867"/>
                  <a:pt x="55543" y="71497"/>
                  <a:pt x="47625" y="71497"/>
                </a:cubicBezTo>
                <a:lnTo>
                  <a:pt x="19050" y="71497"/>
                </a:lnTo>
                <a:cubicBezTo>
                  <a:pt x="11132" y="71497"/>
                  <a:pt x="4763" y="77867"/>
                  <a:pt x="4763" y="85785"/>
                </a:cubicBezTo>
                <a:cubicBezTo>
                  <a:pt x="4763" y="93702"/>
                  <a:pt x="11132" y="100072"/>
                  <a:pt x="19050" y="100072"/>
                </a:cubicBezTo>
                <a:close/>
                <a:moveTo>
                  <a:pt x="167580" y="42029"/>
                </a:moveTo>
                <a:cubicBezTo>
                  <a:pt x="173176" y="47625"/>
                  <a:pt x="182225" y="47625"/>
                  <a:pt x="187762" y="42029"/>
                </a:cubicBezTo>
                <a:lnTo>
                  <a:pt x="207943" y="21848"/>
                </a:lnTo>
                <a:cubicBezTo>
                  <a:pt x="213539" y="16252"/>
                  <a:pt x="213539" y="7203"/>
                  <a:pt x="207943" y="1667"/>
                </a:cubicBezTo>
                <a:cubicBezTo>
                  <a:pt x="202347" y="-3870"/>
                  <a:pt x="193298" y="-3929"/>
                  <a:pt x="187762" y="1667"/>
                </a:cubicBezTo>
                <a:lnTo>
                  <a:pt x="167580" y="21788"/>
                </a:lnTo>
                <a:cubicBezTo>
                  <a:pt x="161985" y="27384"/>
                  <a:pt x="161985" y="36433"/>
                  <a:pt x="167580" y="41970"/>
                </a:cubicBezTo>
                <a:close/>
                <a:moveTo>
                  <a:pt x="59829" y="170021"/>
                </a:moveTo>
                <a:lnTo>
                  <a:pt x="80010" y="149840"/>
                </a:lnTo>
                <a:cubicBezTo>
                  <a:pt x="85606" y="144244"/>
                  <a:pt x="85606" y="135195"/>
                  <a:pt x="80010" y="129659"/>
                </a:cubicBezTo>
                <a:cubicBezTo>
                  <a:pt x="74414" y="124123"/>
                  <a:pt x="65365" y="124063"/>
                  <a:pt x="59829" y="129659"/>
                </a:cubicBezTo>
                <a:lnTo>
                  <a:pt x="39648" y="149781"/>
                </a:lnTo>
                <a:cubicBezTo>
                  <a:pt x="34052" y="155377"/>
                  <a:pt x="34052" y="164425"/>
                  <a:pt x="39648" y="169962"/>
                </a:cubicBezTo>
                <a:cubicBezTo>
                  <a:pt x="45244" y="175498"/>
                  <a:pt x="54293" y="175558"/>
                  <a:pt x="59829" y="169962"/>
                </a:cubicBezTo>
                <a:close/>
                <a:moveTo>
                  <a:pt x="39648" y="1607"/>
                </a:moveTo>
                <a:cubicBezTo>
                  <a:pt x="34052" y="7203"/>
                  <a:pt x="34052" y="16252"/>
                  <a:pt x="39648" y="21788"/>
                </a:cubicBezTo>
                <a:lnTo>
                  <a:pt x="59829" y="41970"/>
                </a:lnTo>
                <a:cubicBezTo>
                  <a:pt x="65425" y="47565"/>
                  <a:pt x="74474" y="47565"/>
                  <a:pt x="80010" y="41970"/>
                </a:cubicBezTo>
                <a:cubicBezTo>
                  <a:pt x="85546" y="36374"/>
                  <a:pt x="85606" y="27325"/>
                  <a:pt x="80010" y="21788"/>
                </a:cubicBezTo>
                <a:lnTo>
                  <a:pt x="59829" y="1607"/>
                </a:lnTo>
                <a:cubicBezTo>
                  <a:pt x="54233" y="-3989"/>
                  <a:pt x="45244" y="-3989"/>
                  <a:pt x="39648" y="1607"/>
                </a:cubicBezTo>
                <a:close/>
                <a:moveTo>
                  <a:pt x="210086" y="104418"/>
                </a:moveTo>
                <a:lnTo>
                  <a:pt x="300633" y="128707"/>
                </a:lnTo>
                <a:cubicBezTo>
                  <a:pt x="304443" y="129719"/>
                  <a:pt x="307241" y="133052"/>
                  <a:pt x="307658" y="136981"/>
                </a:cubicBezTo>
                <a:lnTo>
                  <a:pt x="311944" y="181035"/>
                </a:lnTo>
                <a:lnTo>
                  <a:pt x="174129" y="144125"/>
                </a:lnTo>
                <a:lnTo>
                  <a:pt x="199846" y="108109"/>
                </a:lnTo>
                <a:cubicBezTo>
                  <a:pt x="202168" y="104894"/>
                  <a:pt x="206216" y="103406"/>
                  <a:pt x="210086" y="104418"/>
                </a:cubicBezTo>
                <a:close/>
                <a:moveTo>
                  <a:pt x="133112" y="136029"/>
                </a:moveTo>
                <a:lnTo>
                  <a:pt x="131862" y="137755"/>
                </a:lnTo>
                <a:cubicBezTo>
                  <a:pt x="118943" y="141030"/>
                  <a:pt x="108109" y="151031"/>
                  <a:pt x="104418" y="164842"/>
                </a:cubicBezTo>
                <a:cubicBezTo>
                  <a:pt x="101977" y="174069"/>
                  <a:pt x="97036" y="192465"/>
                  <a:pt x="89654" y="220027"/>
                </a:cubicBezTo>
                <a:lnTo>
                  <a:pt x="84713" y="238423"/>
                </a:lnTo>
                <a:cubicBezTo>
                  <a:pt x="81975" y="248602"/>
                  <a:pt x="88047" y="259020"/>
                  <a:pt x="98167" y="261759"/>
                </a:cubicBezTo>
                <a:lnTo>
                  <a:pt x="107394" y="264200"/>
                </a:lnTo>
                <a:cubicBezTo>
                  <a:pt x="117574" y="266938"/>
                  <a:pt x="127992" y="260866"/>
                  <a:pt x="130731" y="250746"/>
                </a:cubicBezTo>
                <a:lnTo>
                  <a:pt x="135672" y="232350"/>
                </a:lnTo>
                <a:lnTo>
                  <a:pt x="301288" y="276701"/>
                </a:lnTo>
                <a:lnTo>
                  <a:pt x="296347" y="295096"/>
                </a:lnTo>
                <a:cubicBezTo>
                  <a:pt x="293608" y="305276"/>
                  <a:pt x="299680" y="315694"/>
                  <a:pt x="309801" y="318433"/>
                </a:cubicBezTo>
                <a:lnTo>
                  <a:pt x="319028" y="320873"/>
                </a:lnTo>
                <a:cubicBezTo>
                  <a:pt x="329208" y="323612"/>
                  <a:pt x="339626" y="317540"/>
                  <a:pt x="342364" y="307419"/>
                </a:cubicBezTo>
                <a:cubicBezTo>
                  <a:pt x="344805" y="298192"/>
                  <a:pt x="349746" y="279797"/>
                  <a:pt x="357128" y="252234"/>
                </a:cubicBezTo>
                <a:lnTo>
                  <a:pt x="362069" y="233839"/>
                </a:lnTo>
                <a:cubicBezTo>
                  <a:pt x="365760" y="220028"/>
                  <a:pt x="361414" y="205978"/>
                  <a:pt x="351830" y="196632"/>
                </a:cubicBezTo>
                <a:lnTo>
                  <a:pt x="351651" y="194489"/>
                </a:lnTo>
                <a:lnTo>
                  <a:pt x="345698" y="133171"/>
                </a:lnTo>
                <a:cubicBezTo>
                  <a:pt x="343793" y="113407"/>
                  <a:pt x="329803" y="96917"/>
                  <a:pt x="310634" y="91797"/>
                </a:cubicBezTo>
                <a:lnTo>
                  <a:pt x="219968" y="67628"/>
                </a:lnTo>
                <a:cubicBezTo>
                  <a:pt x="200799" y="62508"/>
                  <a:pt x="180439" y="69771"/>
                  <a:pt x="168890" y="85963"/>
                </a:cubicBezTo>
                <a:lnTo>
                  <a:pt x="133052" y="136088"/>
                </a:lnTo>
                <a:close/>
                <a:moveTo>
                  <a:pt x="162104" y="170438"/>
                </a:moveTo>
                <a:cubicBezTo>
                  <a:pt x="168781" y="172110"/>
                  <a:pt x="174038" y="177254"/>
                  <a:pt x="175853" y="183894"/>
                </a:cubicBezTo>
                <a:cubicBezTo>
                  <a:pt x="177668" y="190534"/>
                  <a:pt x="175761" y="197636"/>
                  <a:pt x="170862" y="202473"/>
                </a:cubicBezTo>
                <a:cubicBezTo>
                  <a:pt x="165964" y="207310"/>
                  <a:pt x="158838" y="209128"/>
                  <a:pt x="152221" y="207228"/>
                </a:cubicBezTo>
                <a:cubicBezTo>
                  <a:pt x="145544" y="205557"/>
                  <a:pt x="140287" y="200413"/>
                  <a:pt x="138472" y="193773"/>
                </a:cubicBezTo>
                <a:cubicBezTo>
                  <a:pt x="136657" y="187133"/>
                  <a:pt x="138564" y="180030"/>
                  <a:pt x="143463" y="175193"/>
                </a:cubicBezTo>
                <a:cubicBezTo>
                  <a:pt x="148361" y="170357"/>
                  <a:pt x="155487" y="168539"/>
                  <a:pt x="162104" y="170438"/>
                </a:cubicBezTo>
                <a:close/>
                <a:moveTo>
                  <a:pt x="285988" y="223361"/>
                </a:moveTo>
                <a:cubicBezTo>
                  <a:pt x="287660" y="216684"/>
                  <a:pt x="292804" y="211427"/>
                  <a:pt x="299444" y="209612"/>
                </a:cubicBezTo>
                <a:cubicBezTo>
                  <a:pt x="306084" y="207796"/>
                  <a:pt x="313187" y="209704"/>
                  <a:pt x="318023" y="214602"/>
                </a:cubicBezTo>
                <a:cubicBezTo>
                  <a:pt x="322860" y="219501"/>
                  <a:pt x="324678" y="226627"/>
                  <a:pt x="322778" y="233243"/>
                </a:cubicBezTo>
                <a:cubicBezTo>
                  <a:pt x="321107" y="239921"/>
                  <a:pt x="315963" y="245177"/>
                  <a:pt x="309323" y="246993"/>
                </a:cubicBezTo>
                <a:cubicBezTo>
                  <a:pt x="302683" y="248808"/>
                  <a:pt x="295580" y="246900"/>
                  <a:pt x="290743" y="242002"/>
                </a:cubicBezTo>
                <a:cubicBezTo>
                  <a:pt x="285907" y="237104"/>
                  <a:pt x="284089" y="229978"/>
                  <a:pt x="285988" y="223361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8" name="Text 6"/>
          <p:cNvSpPr/>
          <p:nvPr/>
        </p:nvSpPr>
        <p:spPr>
          <a:xfrm>
            <a:off x="1524000" y="2108200"/>
            <a:ext cx="21082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Ущерб имуществу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762000" y="2794000"/>
            <a:ext cx="45212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Количество случаев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62000" y="3098800"/>
            <a:ext cx="45847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1 823 255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62000" y="3505200"/>
            <a:ext cx="45212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▼ -8%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62000" y="3911600"/>
            <a:ext cx="45212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Средняя выплата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62000" y="4216400"/>
            <a:ext cx="45847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122 236 ₽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62000" y="4622800"/>
            <a:ext cx="45212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▲ +10%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762000" y="5086096"/>
            <a:ext cx="4432300" cy="12192"/>
          </a:xfrm>
          <a:custGeom>
            <a:avLst/>
            <a:gdLst/>
            <a:ahLst/>
            <a:cxnLst/>
            <a:rect l="l" t="t" r="r" b="b"/>
            <a:pathLst>
              <a:path w="4432300" h="12192">
                <a:moveTo>
                  <a:pt x="0" y="0"/>
                </a:moveTo>
                <a:lnTo>
                  <a:pt x="4432300" y="0"/>
                </a:lnTo>
                <a:lnTo>
                  <a:pt x="4432300" y="12192"/>
                </a:lnTo>
                <a:lnTo>
                  <a:pt x="0" y="12192"/>
                </a:lnTo>
                <a:lnTo>
                  <a:pt x="0" y="0"/>
                </a:lnTo>
                <a:close/>
              </a:path>
            </a:pathLst>
          </a:custGeom>
          <a:solidFill>
            <a:srgbClr val="E5E5EA"/>
          </a:solidFill>
        </p:spPr>
      </p:sp>
      <p:sp>
        <p:nvSpPr>
          <p:cNvPr id="16" name="Text 14"/>
          <p:cNvSpPr/>
          <p:nvPr/>
        </p:nvSpPr>
        <p:spPr>
          <a:xfrm>
            <a:off x="762000" y="5244592"/>
            <a:ext cx="45212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Общая сумма выплат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762000" y="5498592"/>
            <a:ext cx="4559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22</a:t>
            </a:r>
            <a:r>
              <a:rPr lang="ru-RU" altLang="en-US" sz="20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8</a:t>
            </a:r>
            <a:r>
              <a:rPr lang="en-US" sz="20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,87 млрд ₽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655691" y="1727200"/>
            <a:ext cx="4940300" cy="4381500"/>
          </a:xfrm>
          <a:custGeom>
            <a:avLst/>
            <a:gdLst/>
            <a:ahLst/>
            <a:cxnLst/>
            <a:rect l="l" t="t" r="r" b="b"/>
            <a:pathLst>
              <a:path w="4940300" h="4381500">
                <a:moveTo>
                  <a:pt x="304821" y="0"/>
                </a:moveTo>
                <a:lnTo>
                  <a:pt x="4635479" y="0"/>
                </a:lnTo>
                <a:cubicBezTo>
                  <a:pt x="4803827" y="0"/>
                  <a:pt x="4940300" y="136473"/>
                  <a:pt x="4940300" y="304821"/>
                </a:cubicBezTo>
                <a:lnTo>
                  <a:pt x="4940300" y="4076679"/>
                </a:lnTo>
                <a:cubicBezTo>
                  <a:pt x="4940300" y="4245027"/>
                  <a:pt x="4803827" y="4381500"/>
                  <a:pt x="4635479" y="4381500"/>
                </a:cubicBezTo>
                <a:lnTo>
                  <a:pt x="304821" y="4381500"/>
                </a:lnTo>
                <a:cubicBezTo>
                  <a:pt x="136473" y="4381500"/>
                  <a:pt x="0" y="4245027"/>
                  <a:pt x="0" y="4076679"/>
                </a:cubicBezTo>
                <a:lnTo>
                  <a:pt x="0" y="304821"/>
                </a:lnTo>
                <a:cubicBezTo>
                  <a:pt x="0" y="136586"/>
                  <a:pt x="136586" y="0"/>
                  <a:pt x="304821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5909691" y="19812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203198" y="0"/>
                </a:moveTo>
                <a:lnTo>
                  <a:pt x="406402" y="0"/>
                </a:lnTo>
                <a:cubicBezTo>
                  <a:pt x="518550" y="0"/>
                  <a:pt x="609600" y="91050"/>
                  <a:pt x="609600" y="203198"/>
                </a:cubicBezTo>
                <a:lnTo>
                  <a:pt x="609600" y="406402"/>
                </a:lnTo>
                <a:cubicBezTo>
                  <a:pt x="609600" y="518625"/>
                  <a:pt x="518625" y="609600"/>
                  <a:pt x="406402" y="609600"/>
                </a:cubicBezTo>
                <a:lnTo>
                  <a:pt x="203198" y="609600"/>
                </a:lnTo>
                <a:cubicBezTo>
                  <a:pt x="91050" y="609600"/>
                  <a:pt x="0" y="518550"/>
                  <a:pt x="0" y="406402"/>
                </a:cubicBezTo>
                <a:lnTo>
                  <a:pt x="0" y="203198"/>
                </a:lnTo>
                <a:cubicBezTo>
                  <a:pt x="0" y="91050"/>
                  <a:pt x="91050" y="0"/>
                  <a:pt x="203198" y="0"/>
                </a:cubicBezTo>
                <a:close/>
              </a:path>
            </a:pathLst>
          </a:custGeom>
          <a:solidFill>
            <a:srgbClr val="34C759">
              <a:alpha val="10196"/>
            </a:srgbClr>
          </a:solidFill>
        </p:spPr>
      </p:sp>
      <p:sp>
        <p:nvSpPr>
          <p:cNvPr id="20" name="Shape 18"/>
          <p:cNvSpPr/>
          <p:nvPr/>
        </p:nvSpPr>
        <p:spPr>
          <a:xfrm>
            <a:off x="6062091" y="2133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64234"/>
                </a:moveTo>
                <a:lnTo>
                  <a:pt x="143470" y="51852"/>
                </a:lnTo>
                <a:cubicBezTo>
                  <a:pt x="128588" y="31254"/>
                  <a:pt x="104715" y="19050"/>
                  <a:pt x="79236" y="19050"/>
                </a:cubicBezTo>
                <a:cubicBezTo>
                  <a:pt x="35481" y="19050"/>
                  <a:pt x="0" y="54531"/>
                  <a:pt x="0" y="98286"/>
                </a:cubicBezTo>
                <a:lnTo>
                  <a:pt x="0" y="99834"/>
                </a:lnTo>
                <a:cubicBezTo>
                  <a:pt x="0" y="113883"/>
                  <a:pt x="3691" y="128409"/>
                  <a:pt x="9882" y="142875"/>
                </a:cubicBezTo>
                <a:lnTo>
                  <a:pt x="72985" y="142875"/>
                </a:lnTo>
                <a:cubicBezTo>
                  <a:pt x="74890" y="142875"/>
                  <a:pt x="76617" y="141744"/>
                  <a:pt x="77391" y="139958"/>
                </a:cubicBezTo>
                <a:lnTo>
                  <a:pt x="96322" y="94536"/>
                </a:lnTo>
                <a:cubicBezTo>
                  <a:pt x="98524" y="89297"/>
                  <a:pt x="103644" y="85844"/>
                  <a:pt x="109299" y="85725"/>
                </a:cubicBezTo>
                <a:cubicBezTo>
                  <a:pt x="114955" y="85606"/>
                  <a:pt x="120194" y="88940"/>
                  <a:pt x="122515" y="94119"/>
                </a:cubicBezTo>
                <a:lnTo>
                  <a:pt x="153055" y="161925"/>
                </a:lnTo>
                <a:lnTo>
                  <a:pt x="177701" y="112633"/>
                </a:lnTo>
                <a:cubicBezTo>
                  <a:pt x="180142" y="107811"/>
                  <a:pt x="185083" y="104715"/>
                  <a:pt x="190500" y="104715"/>
                </a:cubicBezTo>
                <a:cubicBezTo>
                  <a:pt x="195917" y="104715"/>
                  <a:pt x="200858" y="107752"/>
                  <a:pt x="203299" y="112633"/>
                </a:cubicBezTo>
                <a:lnTo>
                  <a:pt x="217110" y="140196"/>
                </a:lnTo>
                <a:cubicBezTo>
                  <a:pt x="217944" y="141803"/>
                  <a:pt x="219551" y="142815"/>
                  <a:pt x="221397" y="142815"/>
                </a:cubicBezTo>
                <a:lnTo>
                  <a:pt x="294977" y="142815"/>
                </a:lnTo>
                <a:cubicBezTo>
                  <a:pt x="301228" y="128349"/>
                  <a:pt x="304860" y="113824"/>
                  <a:pt x="304860" y="99774"/>
                </a:cubicBezTo>
                <a:lnTo>
                  <a:pt x="304860" y="98227"/>
                </a:lnTo>
                <a:cubicBezTo>
                  <a:pt x="304800" y="54531"/>
                  <a:pt x="269319" y="19050"/>
                  <a:pt x="225564" y="19050"/>
                </a:cubicBezTo>
                <a:cubicBezTo>
                  <a:pt x="200144" y="19050"/>
                  <a:pt x="176212" y="31254"/>
                  <a:pt x="161330" y="51852"/>
                </a:cubicBezTo>
                <a:lnTo>
                  <a:pt x="152400" y="64175"/>
                </a:lnTo>
                <a:close/>
                <a:moveTo>
                  <a:pt x="279559" y="171450"/>
                </a:moveTo>
                <a:lnTo>
                  <a:pt x="221337" y="171450"/>
                </a:lnTo>
                <a:cubicBezTo>
                  <a:pt x="208717" y="171450"/>
                  <a:pt x="197167" y="164306"/>
                  <a:pt x="191512" y="152995"/>
                </a:cubicBezTo>
                <a:lnTo>
                  <a:pt x="190500" y="150971"/>
                </a:lnTo>
                <a:lnTo>
                  <a:pt x="165199" y="201632"/>
                </a:lnTo>
                <a:cubicBezTo>
                  <a:pt x="162758" y="206573"/>
                  <a:pt x="157639" y="209669"/>
                  <a:pt x="152102" y="209550"/>
                </a:cubicBezTo>
                <a:cubicBezTo>
                  <a:pt x="146566" y="209431"/>
                  <a:pt x="141625" y="206157"/>
                  <a:pt x="139363" y="201156"/>
                </a:cubicBezTo>
                <a:lnTo>
                  <a:pt x="110014" y="135969"/>
                </a:lnTo>
                <a:lnTo>
                  <a:pt x="103763" y="150971"/>
                </a:lnTo>
                <a:cubicBezTo>
                  <a:pt x="98584" y="163413"/>
                  <a:pt x="86439" y="171510"/>
                  <a:pt x="72985" y="171510"/>
                </a:cubicBezTo>
                <a:lnTo>
                  <a:pt x="25241" y="171510"/>
                </a:lnTo>
                <a:cubicBezTo>
                  <a:pt x="53340" y="215444"/>
                  <a:pt x="98465" y="255865"/>
                  <a:pt x="126683" y="277416"/>
                </a:cubicBezTo>
                <a:cubicBezTo>
                  <a:pt x="134064" y="283012"/>
                  <a:pt x="143113" y="285810"/>
                  <a:pt x="152340" y="285810"/>
                </a:cubicBezTo>
                <a:cubicBezTo>
                  <a:pt x="161568" y="285810"/>
                  <a:pt x="170676" y="283071"/>
                  <a:pt x="177998" y="277416"/>
                </a:cubicBezTo>
                <a:cubicBezTo>
                  <a:pt x="206335" y="255806"/>
                  <a:pt x="251460" y="215384"/>
                  <a:pt x="279559" y="171450"/>
                </a:cubicBezTo>
                <a:close/>
              </a:path>
            </a:pathLst>
          </a:custGeom>
          <a:solidFill>
            <a:srgbClr val="34C759"/>
          </a:solidFill>
        </p:spPr>
      </p:sp>
      <p:sp>
        <p:nvSpPr>
          <p:cNvPr id="21" name="Text 19"/>
          <p:cNvSpPr/>
          <p:nvPr/>
        </p:nvSpPr>
        <p:spPr>
          <a:xfrm>
            <a:off x="6671691" y="2108200"/>
            <a:ext cx="18034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Вред здоровью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909691" y="2794000"/>
            <a:ext cx="45212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Количество случаев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5909691" y="3098800"/>
            <a:ext cx="45847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22 588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5909691" y="3505200"/>
            <a:ext cx="45212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▼ -12%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5909691" y="3911600"/>
            <a:ext cx="45212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Средняя выплата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5909691" y="4216400"/>
            <a:ext cx="45847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162 625 ₽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909691" y="4622800"/>
            <a:ext cx="45212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▲ +38%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909691" y="5086096"/>
            <a:ext cx="4432300" cy="12192"/>
          </a:xfrm>
          <a:custGeom>
            <a:avLst/>
            <a:gdLst/>
            <a:ahLst/>
            <a:cxnLst/>
            <a:rect l="l" t="t" r="r" b="b"/>
            <a:pathLst>
              <a:path w="4432300" h="12192">
                <a:moveTo>
                  <a:pt x="0" y="0"/>
                </a:moveTo>
                <a:lnTo>
                  <a:pt x="4432300" y="0"/>
                </a:lnTo>
                <a:lnTo>
                  <a:pt x="4432300" y="12192"/>
                </a:lnTo>
                <a:lnTo>
                  <a:pt x="0" y="12192"/>
                </a:lnTo>
                <a:lnTo>
                  <a:pt x="0" y="0"/>
                </a:lnTo>
                <a:close/>
              </a:path>
            </a:pathLst>
          </a:custGeom>
          <a:solidFill>
            <a:srgbClr val="E5E5EA"/>
          </a:solidFill>
        </p:spPr>
      </p:sp>
      <p:sp>
        <p:nvSpPr>
          <p:cNvPr id="29" name="Text 27"/>
          <p:cNvSpPr/>
          <p:nvPr/>
        </p:nvSpPr>
        <p:spPr>
          <a:xfrm>
            <a:off x="5909691" y="5244592"/>
            <a:ext cx="45212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Общая сумма выплат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5909691" y="5498592"/>
            <a:ext cx="4559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3,67 млрд ₽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10803445" y="1727200"/>
            <a:ext cx="4940300" cy="4381500"/>
          </a:xfrm>
          <a:custGeom>
            <a:avLst/>
            <a:gdLst/>
            <a:ahLst/>
            <a:cxnLst/>
            <a:rect l="l" t="t" r="r" b="b"/>
            <a:pathLst>
              <a:path w="4940300" h="4381500">
                <a:moveTo>
                  <a:pt x="304821" y="0"/>
                </a:moveTo>
                <a:lnTo>
                  <a:pt x="4635479" y="0"/>
                </a:lnTo>
                <a:cubicBezTo>
                  <a:pt x="4803827" y="0"/>
                  <a:pt x="4940300" y="136473"/>
                  <a:pt x="4940300" y="304821"/>
                </a:cubicBezTo>
                <a:lnTo>
                  <a:pt x="4940300" y="4076679"/>
                </a:lnTo>
                <a:cubicBezTo>
                  <a:pt x="4940300" y="4245027"/>
                  <a:pt x="4803827" y="4381500"/>
                  <a:pt x="4635479" y="4381500"/>
                </a:cubicBezTo>
                <a:lnTo>
                  <a:pt x="304821" y="4381500"/>
                </a:lnTo>
                <a:cubicBezTo>
                  <a:pt x="136473" y="4381500"/>
                  <a:pt x="0" y="4245027"/>
                  <a:pt x="0" y="4076679"/>
                </a:cubicBezTo>
                <a:lnTo>
                  <a:pt x="0" y="304821"/>
                </a:lnTo>
                <a:cubicBezTo>
                  <a:pt x="0" y="136586"/>
                  <a:pt x="136586" y="0"/>
                  <a:pt x="304821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32" name="Shape 30"/>
          <p:cNvSpPr/>
          <p:nvPr/>
        </p:nvSpPr>
        <p:spPr>
          <a:xfrm>
            <a:off x="11057445" y="19812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203198" y="0"/>
                </a:moveTo>
                <a:lnTo>
                  <a:pt x="406402" y="0"/>
                </a:lnTo>
                <a:cubicBezTo>
                  <a:pt x="518550" y="0"/>
                  <a:pt x="609600" y="91050"/>
                  <a:pt x="609600" y="203198"/>
                </a:cubicBezTo>
                <a:lnTo>
                  <a:pt x="609600" y="406402"/>
                </a:lnTo>
                <a:cubicBezTo>
                  <a:pt x="609600" y="518625"/>
                  <a:pt x="518625" y="609600"/>
                  <a:pt x="406402" y="609600"/>
                </a:cubicBezTo>
                <a:lnTo>
                  <a:pt x="203198" y="609600"/>
                </a:lnTo>
                <a:cubicBezTo>
                  <a:pt x="91050" y="609600"/>
                  <a:pt x="0" y="518550"/>
                  <a:pt x="0" y="406402"/>
                </a:cubicBezTo>
                <a:lnTo>
                  <a:pt x="0" y="203198"/>
                </a:lnTo>
                <a:cubicBezTo>
                  <a:pt x="0" y="91050"/>
                  <a:pt x="91050" y="0"/>
                  <a:pt x="203198" y="0"/>
                </a:cubicBezTo>
                <a:close/>
              </a:path>
            </a:pathLst>
          </a:custGeom>
          <a:solidFill>
            <a:srgbClr val="FF3B30">
              <a:alpha val="10196"/>
            </a:srgbClr>
          </a:solidFill>
        </p:spPr>
      </p:sp>
      <p:sp>
        <p:nvSpPr>
          <p:cNvPr id="33" name="Shape 31"/>
          <p:cNvSpPr/>
          <p:nvPr/>
        </p:nvSpPr>
        <p:spPr>
          <a:xfrm>
            <a:off x="11209845" y="2133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3470" y="51852"/>
                </a:moveTo>
                <a:lnTo>
                  <a:pt x="152400" y="64175"/>
                </a:lnTo>
                <a:lnTo>
                  <a:pt x="161330" y="51852"/>
                </a:lnTo>
                <a:cubicBezTo>
                  <a:pt x="176212" y="31254"/>
                  <a:pt x="200144" y="19050"/>
                  <a:pt x="225564" y="19050"/>
                </a:cubicBezTo>
                <a:cubicBezTo>
                  <a:pt x="269319" y="19050"/>
                  <a:pt x="304800" y="54531"/>
                  <a:pt x="304800" y="98286"/>
                </a:cubicBezTo>
                <a:lnTo>
                  <a:pt x="304800" y="99834"/>
                </a:lnTo>
                <a:cubicBezTo>
                  <a:pt x="304800" y="166628"/>
                  <a:pt x="221516" y="244197"/>
                  <a:pt x="178058" y="277356"/>
                </a:cubicBezTo>
                <a:cubicBezTo>
                  <a:pt x="170676" y="282952"/>
                  <a:pt x="161627" y="285750"/>
                  <a:pt x="152400" y="285750"/>
                </a:cubicBezTo>
                <a:cubicBezTo>
                  <a:pt x="143173" y="285750"/>
                  <a:pt x="134064" y="283012"/>
                  <a:pt x="126742" y="277356"/>
                </a:cubicBezTo>
                <a:cubicBezTo>
                  <a:pt x="83284" y="244197"/>
                  <a:pt x="0" y="166628"/>
                  <a:pt x="0" y="99834"/>
                </a:cubicBezTo>
                <a:lnTo>
                  <a:pt x="0" y="98286"/>
                </a:lnTo>
                <a:cubicBezTo>
                  <a:pt x="0" y="54531"/>
                  <a:pt x="35481" y="19050"/>
                  <a:pt x="79236" y="19050"/>
                </a:cubicBezTo>
                <a:cubicBezTo>
                  <a:pt x="104656" y="19050"/>
                  <a:pt x="128588" y="31254"/>
                  <a:pt x="143470" y="51852"/>
                </a:cubicBezTo>
                <a:close/>
              </a:path>
            </a:pathLst>
          </a:custGeom>
          <a:solidFill>
            <a:srgbClr val="FF3B30"/>
          </a:solidFill>
        </p:spPr>
      </p:sp>
      <p:sp>
        <p:nvSpPr>
          <p:cNvPr id="34" name="Text 32"/>
          <p:cNvSpPr/>
          <p:nvPr/>
        </p:nvSpPr>
        <p:spPr>
          <a:xfrm>
            <a:off x="11819445" y="2108200"/>
            <a:ext cx="15875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Ущерб жизни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11057445" y="2794000"/>
            <a:ext cx="45212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Количество случаев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11057445" y="3098800"/>
            <a:ext cx="45847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4 580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11057445" y="3505200"/>
            <a:ext cx="45212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▼ -10%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11057445" y="3911600"/>
            <a:ext cx="45212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Средняя выплата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11057445" y="4216400"/>
            <a:ext cx="4584700" cy="406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506 607 ₽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11057445" y="4622800"/>
            <a:ext cx="45212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▲ +23%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11057445" y="5086096"/>
            <a:ext cx="4432300" cy="12192"/>
          </a:xfrm>
          <a:custGeom>
            <a:avLst/>
            <a:gdLst/>
            <a:ahLst/>
            <a:cxnLst/>
            <a:rect l="l" t="t" r="r" b="b"/>
            <a:pathLst>
              <a:path w="4432300" h="12192">
                <a:moveTo>
                  <a:pt x="0" y="0"/>
                </a:moveTo>
                <a:lnTo>
                  <a:pt x="4432300" y="0"/>
                </a:lnTo>
                <a:lnTo>
                  <a:pt x="4432300" y="12192"/>
                </a:lnTo>
                <a:lnTo>
                  <a:pt x="0" y="12192"/>
                </a:lnTo>
                <a:lnTo>
                  <a:pt x="0" y="0"/>
                </a:lnTo>
                <a:close/>
              </a:path>
            </a:pathLst>
          </a:custGeom>
          <a:solidFill>
            <a:srgbClr val="E5E5EA"/>
          </a:solidFill>
        </p:spPr>
      </p:sp>
      <p:sp>
        <p:nvSpPr>
          <p:cNvPr id="42" name="Text 40"/>
          <p:cNvSpPr/>
          <p:nvPr/>
        </p:nvSpPr>
        <p:spPr>
          <a:xfrm>
            <a:off x="11057445" y="5244592"/>
            <a:ext cx="45212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Общая сумма выплат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11057445" y="5498592"/>
            <a:ext cx="4559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2,32 млрд ₽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508000" y="6311392"/>
            <a:ext cx="7518400" cy="2540000"/>
          </a:xfrm>
          <a:custGeom>
            <a:avLst/>
            <a:gdLst/>
            <a:ahLst/>
            <a:cxnLst/>
            <a:rect l="l" t="t" r="r" b="b"/>
            <a:pathLst>
              <a:path w="7518400" h="2540000">
                <a:moveTo>
                  <a:pt x="304800" y="0"/>
                </a:moveTo>
                <a:lnTo>
                  <a:pt x="7213600" y="0"/>
                </a:lnTo>
                <a:cubicBezTo>
                  <a:pt x="7381824" y="0"/>
                  <a:pt x="7518400" y="136576"/>
                  <a:pt x="7518400" y="304800"/>
                </a:cubicBezTo>
                <a:lnTo>
                  <a:pt x="7518400" y="2235200"/>
                </a:lnTo>
                <a:cubicBezTo>
                  <a:pt x="7518400" y="2403424"/>
                  <a:pt x="7381824" y="2540000"/>
                  <a:pt x="7213600" y="2540000"/>
                </a:cubicBezTo>
                <a:lnTo>
                  <a:pt x="304800" y="2540000"/>
                </a:lnTo>
                <a:cubicBezTo>
                  <a:pt x="136576" y="2540000"/>
                  <a:pt x="0" y="2403424"/>
                  <a:pt x="0" y="22352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45" name="Text 43"/>
          <p:cNvSpPr/>
          <p:nvPr/>
        </p:nvSpPr>
        <p:spPr>
          <a:xfrm>
            <a:off x="762000" y="6565392"/>
            <a:ext cx="71374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Динамика средних выплат</a:t>
            </a:r>
            <a:endParaRPr lang="en-US" sz="1600" dirty="0"/>
          </a:p>
        </p:txBody>
      </p:sp>
      <p:pic>
        <p:nvPicPr>
          <p:cNvPr id="46" name="Image 0" descr="https://kimi-img.moonshot.cn/pub/slides/26-02-10-02:58:14-d652shktr22h2s5ru67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7073392"/>
            <a:ext cx="7010400" cy="1524000"/>
          </a:xfrm>
          <a:prstGeom prst="roundRect">
            <a:avLst>
              <a:gd name="adj" fmla="val 0"/>
            </a:avLst>
          </a:prstGeom>
        </p:spPr>
      </p:pic>
      <p:sp>
        <p:nvSpPr>
          <p:cNvPr id="47" name="Shape 44"/>
          <p:cNvSpPr/>
          <p:nvPr/>
        </p:nvSpPr>
        <p:spPr>
          <a:xfrm>
            <a:off x="8348726" y="6324473"/>
            <a:ext cx="7505192" cy="2526792"/>
          </a:xfrm>
          <a:custGeom>
            <a:avLst/>
            <a:gdLst/>
            <a:ahLst/>
            <a:cxnLst/>
            <a:rect l="l" t="t" r="r" b="b"/>
            <a:pathLst>
              <a:path w="7505192" h="2526792">
                <a:moveTo>
                  <a:pt x="203205" y="0"/>
                </a:moveTo>
                <a:lnTo>
                  <a:pt x="7301987" y="0"/>
                </a:lnTo>
                <a:cubicBezTo>
                  <a:pt x="7414214" y="0"/>
                  <a:pt x="7505192" y="90978"/>
                  <a:pt x="7505192" y="203205"/>
                </a:cubicBezTo>
                <a:lnTo>
                  <a:pt x="7505192" y="2323587"/>
                </a:lnTo>
                <a:cubicBezTo>
                  <a:pt x="7505192" y="2435814"/>
                  <a:pt x="7414214" y="2526792"/>
                  <a:pt x="7301987" y="2526792"/>
                </a:cubicBezTo>
                <a:lnTo>
                  <a:pt x="203205" y="2526792"/>
                </a:lnTo>
                <a:cubicBezTo>
                  <a:pt x="90978" y="2526792"/>
                  <a:pt x="0" y="2435814"/>
                  <a:pt x="0" y="2323587"/>
                </a:cubicBezTo>
                <a:lnTo>
                  <a:pt x="0" y="203205"/>
                </a:lnTo>
                <a:cubicBezTo>
                  <a:pt x="0" y="91053"/>
                  <a:pt x="91053" y="0"/>
                  <a:pt x="203205" y="0"/>
                </a:cubicBezTo>
                <a:close/>
              </a:path>
            </a:pathLst>
          </a:custGeom>
          <a:solidFill>
            <a:srgbClr val="FFFFFF">
              <a:alpha val="85098"/>
            </a:srgbClr>
          </a:solidFill>
          <a:ln w="12192">
            <a:solidFill>
              <a:srgbClr val="FFFFFF">
                <a:alpha val="30196"/>
              </a:srgbClr>
            </a:solidFill>
            <a:prstDash val="solid"/>
          </a:ln>
        </p:spPr>
      </p:sp>
      <p:sp>
        <p:nvSpPr>
          <p:cNvPr id="48" name="Shape 45"/>
          <p:cNvSpPr/>
          <p:nvPr/>
        </p:nvSpPr>
        <p:spPr>
          <a:xfrm>
            <a:off x="8471979" y="6768592"/>
            <a:ext cx="428625" cy="381000"/>
          </a:xfrm>
          <a:custGeom>
            <a:avLst/>
            <a:gdLst/>
            <a:ahLst/>
            <a:cxnLst/>
            <a:rect l="l" t="t" r="r" b="b"/>
            <a:pathLst>
              <a:path w="428625" h="381000">
                <a:moveTo>
                  <a:pt x="381298" y="178594"/>
                </a:moveTo>
                <a:lnTo>
                  <a:pt x="250329" y="178594"/>
                </a:lnTo>
                <a:cubicBezTo>
                  <a:pt x="237158" y="178594"/>
                  <a:pt x="226516" y="167953"/>
                  <a:pt x="226516" y="154781"/>
                </a:cubicBezTo>
                <a:lnTo>
                  <a:pt x="226516" y="23812"/>
                </a:lnTo>
                <a:cubicBezTo>
                  <a:pt x="226516" y="10641"/>
                  <a:pt x="237232" y="-149"/>
                  <a:pt x="250254" y="1563"/>
                </a:cubicBezTo>
                <a:cubicBezTo>
                  <a:pt x="329878" y="12129"/>
                  <a:pt x="392981" y="75233"/>
                  <a:pt x="403547" y="154856"/>
                </a:cubicBezTo>
                <a:cubicBezTo>
                  <a:pt x="405259" y="167878"/>
                  <a:pt x="394469" y="178594"/>
                  <a:pt x="381298" y="178594"/>
                </a:cubicBezTo>
                <a:close/>
                <a:moveTo>
                  <a:pt x="165646" y="27682"/>
                </a:moveTo>
                <a:cubicBezTo>
                  <a:pt x="179115" y="24854"/>
                  <a:pt x="190798" y="35868"/>
                  <a:pt x="190798" y="49634"/>
                </a:cubicBezTo>
                <a:lnTo>
                  <a:pt x="190798" y="196453"/>
                </a:lnTo>
                <a:cubicBezTo>
                  <a:pt x="190798" y="200620"/>
                  <a:pt x="192286" y="204639"/>
                  <a:pt x="194890" y="207838"/>
                </a:cubicBezTo>
                <a:lnTo>
                  <a:pt x="293191" y="326454"/>
                </a:lnTo>
                <a:cubicBezTo>
                  <a:pt x="301898" y="336947"/>
                  <a:pt x="300038" y="352797"/>
                  <a:pt x="288057" y="359271"/>
                </a:cubicBezTo>
                <a:cubicBezTo>
                  <a:pt x="262682" y="373112"/>
                  <a:pt x="233586" y="381000"/>
                  <a:pt x="202704" y="381000"/>
                </a:cubicBezTo>
                <a:cubicBezTo>
                  <a:pt x="104105" y="381000"/>
                  <a:pt x="24110" y="301005"/>
                  <a:pt x="24110" y="202406"/>
                </a:cubicBezTo>
                <a:cubicBezTo>
                  <a:pt x="24110" y="116458"/>
                  <a:pt x="84758" y="44723"/>
                  <a:pt x="165646" y="27682"/>
                </a:cubicBezTo>
                <a:close/>
                <a:moveTo>
                  <a:pt x="355550" y="214313"/>
                </a:moveTo>
                <a:lnTo>
                  <a:pt x="403175" y="214313"/>
                </a:lnTo>
                <a:cubicBezTo>
                  <a:pt x="416942" y="214313"/>
                  <a:pt x="427955" y="225996"/>
                  <a:pt x="425128" y="239464"/>
                </a:cubicBezTo>
                <a:cubicBezTo>
                  <a:pt x="417537" y="275481"/>
                  <a:pt x="399083" y="307479"/>
                  <a:pt x="373335" y="331887"/>
                </a:cubicBezTo>
                <a:cubicBezTo>
                  <a:pt x="364182" y="340593"/>
                  <a:pt x="349821" y="338733"/>
                  <a:pt x="341784" y="328985"/>
                </a:cubicBezTo>
                <a:lnTo>
                  <a:pt x="278978" y="253305"/>
                </a:lnTo>
                <a:cubicBezTo>
                  <a:pt x="266105" y="237753"/>
                  <a:pt x="277192" y="214313"/>
                  <a:pt x="297284" y="214313"/>
                </a:cubicBezTo>
                <a:lnTo>
                  <a:pt x="355476" y="214313"/>
                </a:lnTo>
                <a:close/>
              </a:path>
            </a:pathLst>
          </a:custGeom>
          <a:solidFill>
            <a:srgbClr val="FF9500"/>
          </a:solidFill>
        </p:spPr>
      </p:sp>
      <p:sp>
        <p:nvSpPr>
          <p:cNvPr id="49" name="Text 46"/>
          <p:cNvSpPr/>
          <p:nvPr/>
        </p:nvSpPr>
        <p:spPr>
          <a:xfrm>
            <a:off x="9082722" y="6717792"/>
            <a:ext cx="65151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Общий уровень выплат</a:t>
            </a:r>
            <a:endParaRPr lang="en-US" sz="1600" dirty="0"/>
          </a:p>
        </p:txBody>
      </p:sp>
      <p:sp>
        <p:nvSpPr>
          <p:cNvPr id="50" name="Text 47"/>
          <p:cNvSpPr/>
          <p:nvPr/>
        </p:nvSpPr>
        <p:spPr>
          <a:xfrm>
            <a:off x="9082722" y="7174992"/>
            <a:ext cx="6629400" cy="508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ru-RU" altLang="en-US" sz="3600" b="1" dirty="0">
                <a:solidFill>
                  <a:srgbClr val="FF95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89</a:t>
            </a:r>
            <a:r>
              <a:rPr lang="en-US" sz="3600" b="1" dirty="0">
                <a:solidFill>
                  <a:srgbClr val="FF95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,</a:t>
            </a:r>
            <a:r>
              <a:rPr lang="ru-RU" altLang="en-US" sz="3600" b="1" dirty="0">
                <a:solidFill>
                  <a:srgbClr val="FF95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38</a:t>
            </a:r>
            <a:r>
              <a:rPr lang="en-US" sz="3600" b="1" dirty="0">
                <a:solidFill>
                  <a:srgbClr val="FF95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%</a:t>
            </a:r>
            <a:endParaRPr lang="en-US" sz="1600" dirty="0"/>
          </a:p>
        </p:txBody>
      </p:sp>
      <p:sp>
        <p:nvSpPr>
          <p:cNvPr id="51" name="Text 48"/>
          <p:cNvSpPr/>
          <p:nvPr/>
        </p:nvSpPr>
        <p:spPr>
          <a:xfrm>
            <a:off x="9082722" y="7784592"/>
            <a:ext cx="6502400" cy="660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Рост с </a:t>
            </a:r>
            <a:r>
              <a:rPr lang="ru-RU" alt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82,</a:t>
            </a: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6</a:t>
            </a:r>
            <a:r>
              <a:rPr lang="ru-RU" alt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</a:t>
            </a: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% в 2024 году. </a:t>
            </a:r>
            <a:r>
              <a:rPr lang="ru-RU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Общая с</a:t>
            </a: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умма выплат </a:t>
            </a:r>
            <a:r>
              <a:rPr lang="en-US" sz="1600" b="1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</a:t>
            </a:r>
            <a:r>
              <a:rPr lang="ru-RU" altLang="en-US" sz="1600" b="1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94</a:t>
            </a:r>
            <a:r>
              <a:rPr lang="en-US" sz="1600" b="1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,</a:t>
            </a:r>
            <a:r>
              <a:rPr lang="ru-RU" altLang="en-US" sz="1600" b="1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49</a:t>
            </a:r>
            <a:r>
              <a:rPr lang="en-US" sz="1600" b="1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млрд ₽</a:t>
            </a: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 при сборах </a:t>
            </a:r>
            <a:r>
              <a:rPr lang="en-US" sz="1600" b="1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329,47 млрд ₽</a:t>
            </a:r>
            <a:r>
              <a:rPr lang="ru-RU" altLang="en-US" sz="1600" b="1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, средняя выплата 98 519 рублей.  </a:t>
            </a:r>
            <a:endParaRPr lang="ru-RU" altLang="en-US" sz="1600" b="1" dirty="0">
              <a:solidFill>
                <a:srgbClr val="434344"/>
              </a:solidFill>
              <a:latin typeface="MiSans" pitchFamily="34" charset="-122"/>
              <a:ea typeface="MiSans" pitchFamily="34" charset="-122"/>
              <a:cs typeface="MiSans" pitchFamily="34" charset="-120"/>
            </a:endParaRPr>
          </a:p>
        </p:txBody>
      </p:sp>
      <p:sp>
        <p:nvSpPr>
          <p:cNvPr id="52" name="Текстовое поле 51"/>
          <p:cNvSpPr txBox="1"/>
          <p:nvPr/>
        </p:nvSpPr>
        <p:spPr>
          <a:xfrm>
            <a:off x="6295390" y="1417320"/>
            <a:ext cx="5418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8000" y="508000"/>
            <a:ext cx="101600" cy="406400"/>
          </a:xfrm>
          <a:custGeom>
            <a:avLst/>
            <a:gdLst/>
            <a:ahLst/>
            <a:cxnLst/>
            <a:rect l="l" t="t" r="r" b="b"/>
            <a:pathLst>
              <a:path w="101600" h="406400">
                <a:moveTo>
                  <a:pt x="50800" y="0"/>
                </a:moveTo>
                <a:lnTo>
                  <a:pt x="50800" y="0"/>
                </a:lnTo>
                <a:cubicBezTo>
                  <a:pt x="78837" y="0"/>
                  <a:pt x="101600" y="22763"/>
                  <a:pt x="101600" y="50800"/>
                </a:cubicBezTo>
                <a:lnTo>
                  <a:pt x="101600" y="355600"/>
                </a:lnTo>
                <a:cubicBezTo>
                  <a:pt x="101600" y="383637"/>
                  <a:pt x="78837" y="406400"/>
                  <a:pt x="50800" y="406400"/>
                </a:cubicBezTo>
                <a:lnTo>
                  <a:pt x="50800" y="406400"/>
                </a:lnTo>
                <a:cubicBezTo>
                  <a:pt x="22763" y="406400"/>
                  <a:pt x="0" y="383637"/>
                  <a:pt x="0" y="3556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5AC8FA"/>
          </a:solidFill>
        </p:spPr>
      </p:sp>
      <p:sp>
        <p:nvSpPr>
          <p:cNvPr id="3" name="Text 1"/>
          <p:cNvSpPr/>
          <p:nvPr/>
        </p:nvSpPr>
        <p:spPr>
          <a:xfrm>
            <a:off x="762000" y="584200"/>
            <a:ext cx="29591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b="1" kern="0" spc="70" dirty="0">
                <a:solidFill>
                  <a:srgbClr val="5AC8FA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ЦИФРОВАЯ ТРАНСФОРМАЦИЯ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508000" y="1016000"/>
            <a:ext cx="15468600" cy="9652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1D1D1F"/>
                </a:solidFill>
                <a:latin typeface="得意黑" pitchFamily="34" charset="-122"/>
                <a:ea typeface="得意黑" pitchFamily="34" charset="-122"/>
                <a:cs typeface="得意黑" pitchFamily="34" charset="-120"/>
              </a:rPr>
              <a:t>Цифровизация и классификация водителей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508000" y="1727200"/>
            <a:ext cx="6540500" cy="4064000"/>
          </a:xfrm>
          <a:custGeom>
            <a:avLst/>
            <a:gdLst/>
            <a:ahLst/>
            <a:cxnLst/>
            <a:rect l="l" t="t" r="r" b="b"/>
            <a:pathLst>
              <a:path w="6540500" h="4064000">
                <a:moveTo>
                  <a:pt x="304800" y="0"/>
                </a:moveTo>
                <a:lnTo>
                  <a:pt x="6235700" y="0"/>
                </a:lnTo>
                <a:cubicBezTo>
                  <a:pt x="6403924" y="0"/>
                  <a:pt x="6540500" y="136576"/>
                  <a:pt x="6540500" y="304800"/>
                </a:cubicBezTo>
                <a:lnTo>
                  <a:pt x="6540500" y="3759200"/>
                </a:lnTo>
                <a:cubicBezTo>
                  <a:pt x="6540500" y="3927424"/>
                  <a:pt x="6403924" y="4064000"/>
                  <a:pt x="6235700" y="4064000"/>
                </a:cubicBezTo>
                <a:lnTo>
                  <a:pt x="304800" y="4064000"/>
                </a:lnTo>
                <a:cubicBezTo>
                  <a:pt x="136576" y="4064000"/>
                  <a:pt x="0" y="3927424"/>
                  <a:pt x="0" y="37592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762000" y="1981200"/>
            <a:ext cx="61595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Каналы оформления полисов</a:t>
            </a:r>
            <a:endParaRPr lang="en-US" sz="1600" dirty="0"/>
          </a:p>
        </p:txBody>
      </p:sp>
      <p:pic>
        <p:nvPicPr>
          <p:cNvPr id="7" name="Image 0" descr="https://kimi-img.moonshot.cn/pub/slides/26-02-10-02:58:14-d652shid7de6tdm041qg"/>
          <p:cNvPicPr>
            <a:picLocks noChangeAspect="1"/>
          </p:cNvPicPr>
          <p:nvPr/>
        </p:nvPicPr>
        <p:blipFill>
          <a:blip r:embed="rId1"/>
          <a:srcRect t="13" b="13"/>
          <a:stretch>
            <a:fillRect/>
          </a:stretch>
        </p:blipFill>
        <p:spPr>
          <a:xfrm>
            <a:off x="762000" y="2525395"/>
            <a:ext cx="6121400" cy="2757805"/>
          </a:xfrm>
          <a:prstGeom prst="roundRect">
            <a:avLst>
              <a:gd name="adj" fmla="val 0"/>
            </a:avLst>
          </a:prstGeom>
        </p:spPr>
      </p:pic>
      <p:sp>
        <p:nvSpPr>
          <p:cNvPr id="8" name="Shape 5"/>
          <p:cNvSpPr/>
          <p:nvPr/>
        </p:nvSpPr>
        <p:spPr>
          <a:xfrm>
            <a:off x="2304415" y="5308600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50800" y="0"/>
                </a:moveTo>
                <a:lnTo>
                  <a:pt x="152400" y="0"/>
                </a:lnTo>
                <a:cubicBezTo>
                  <a:pt x="180437" y="0"/>
                  <a:pt x="203200" y="22763"/>
                  <a:pt x="203200" y="50800"/>
                </a:cubicBezTo>
                <a:lnTo>
                  <a:pt x="203200" y="152400"/>
                </a:lnTo>
                <a:cubicBezTo>
                  <a:pt x="203200" y="180437"/>
                  <a:pt x="180437" y="203200"/>
                  <a:pt x="152400" y="203200"/>
                </a:cubicBezTo>
                <a:lnTo>
                  <a:pt x="50800" y="203200"/>
                </a:lnTo>
                <a:cubicBezTo>
                  <a:pt x="22763" y="203200"/>
                  <a:pt x="0" y="180437"/>
                  <a:pt x="0" y="1524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9" name="Text 6"/>
          <p:cNvSpPr/>
          <p:nvPr/>
        </p:nvSpPr>
        <p:spPr>
          <a:xfrm>
            <a:off x="2609215" y="5283200"/>
            <a:ext cx="12319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Электронные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4057650" y="5308600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50800" y="0"/>
                </a:moveTo>
                <a:lnTo>
                  <a:pt x="152400" y="0"/>
                </a:lnTo>
                <a:cubicBezTo>
                  <a:pt x="180437" y="0"/>
                  <a:pt x="203200" y="22763"/>
                  <a:pt x="203200" y="50800"/>
                </a:cubicBezTo>
                <a:lnTo>
                  <a:pt x="203200" y="152400"/>
                </a:lnTo>
                <a:cubicBezTo>
                  <a:pt x="203200" y="180437"/>
                  <a:pt x="180437" y="203200"/>
                  <a:pt x="152400" y="203200"/>
                </a:cubicBezTo>
                <a:lnTo>
                  <a:pt x="50800" y="203200"/>
                </a:lnTo>
                <a:cubicBezTo>
                  <a:pt x="22763" y="203200"/>
                  <a:pt x="0" y="180437"/>
                  <a:pt x="0" y="152400"/>
                </a:cubicBezTo>
                <a:lnTo>
                  <a:pt x="0" y="50800"/>
                </a:lnTo>
                <a:cubicBezTo>
                  <a:pt x="0" y="22763"/>
                  <a:pt x="22763" y="0"/>
                  <a:pt x="50800" y="0"/>
                </a:cubicBezTo>
                <a:close/>
              </a:path>
            </a:pathLst>
          </a:custGeom>
          <a:solidFill>
            <a:srgbClr val="E5E5EA"/>
          </a:solidFill>
        </p:spPr>
      </p:sp>
      <p:sp>
        <p:nvSpPr>
          <p:cNvPr id="11" name="Text 8"/>
          <p:cNvSpPr/>
          <p:nvPr/>
        </p:nvSpPr>
        <p:spPr>
          <a:xfrm>
            <a:off x="4362450" y="5283200"/>
            <a:ext cx="9779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Бумажные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514096" y="6000496"/>
            <a:ext cx="6527292" cy="1967992"/>
          </a:xfrm>
          <a:custGeom>
            <a:avLst/>
            <a:gdLst/>
            <a:ahLst/>
            <a:cxnLst/>
            <a:rect l="l" t="t" r="r" b="b"/>
            <a:pathLst>
              <a:path w="6527292" h="1967992">
                <a:moveTo>
                  <a:pt x="203195" y="0"/>
                </a:moveTo>
                <a:lnTo>
                  <a:pt x="6324097" y="0"/>
                </a:lnTo>
                <a:cubicBezTo>
                  <a:pt x="6436318" y="0"/>
                  <a:pt x="6527292" y="90974"/>
                  <a:pt x="6527292" y="203195"/>
                </a:cubicBezTo>
                <a:lnTo>
                  <a:pt x="6527292" y="1764797"/>
                </a:lnTo>
                <a:cubicBezTo>
                  <a:pt x="6527292" y="1877018"/>
                  <a:pt x="6436318" y="1967992"/>
                  <a:pt x="6324097" y="1967992"/>
                </a:cubicBezTo>
                <a:lnTo>
                  <a:pt x="203195" y="1967992"/>
                </a:lnTo>
                <a:cubicBezTo>
                  <a:pt x="90974" y="1967992"/>
                  <a:pt x="0" y="1877018"/>
                  <a:pt x="0" y="1764797"/>
                </a:cubicBezTo>
                <a:lnTo>
                  <a:pt x="0" y="203195"/>
                </a:lnTo>
                <a:cubicBezTo>
                  <a:pt x="0" y="91049"/>
                  <a:pt x="91049" y="0"/>
                  <a:pt x="203195" y="0"/>
                </a:cubicBezTo>
                <a:close/>
              </a:path>
            </a:pathLst>
          </a:custGeom>
          <a:solidFill>
            <a:srgbClr val="FFFFFF">
              <a:alpha val="85098"/>
            </a:srgbClr>
          </a:solidFill>
          <a:ln w="12192">
            <a:solidFill>
              <a:srgbClr val="FFFFFF">
                <a:alpha val="30196"/>
              </a:srgbClr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812292" y="6311392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9525" y="38100"/>
                </a:moveTo>
                <a:cubicBezTo>
                  <a:pt x="9525" y="17085"/>
                  <a:pt x="26610" y="0"/>
                  <a:pt x="47625" y="0"/>
                </a:cubicBezTo>
                <a:lnTo>
                  <a:pt x="180975" y="0"/>
                </a:lnTo>
                <a:cubicBezTo>
                  <a:pt x="201990" y="0"/>
                  <a:pt x="219075" y="17085"/>
                  <a:pt x="219075" y="38100"/>
                </a:cubicBezTo>
                <a:lnTo>
                  <a:pt x="219075" y="266700"/>
                </a:lnTo>
                <a:cubicBezTo>
                  <a:pt x="219075" y="287715"/>
                  <a:pt x="201990" y="304800"/>
                  <a:pt x="180975" y="304800"/>
                </a:cubicBezTo>
                <a:lnTo>
                  <a:pt x="47625" y="304800"/>
                </a:lnTo>
                <a:cubicBezTo>
                  <a:pt x="26610" y="304800"/>
                  <a:pt x="9525" y="287715"/>
                  <a:pt x="9525" y="266700"/>
                </a:cubicBezTo>
                <a:lnTo>
                  <a:pt x="9525" y="38100"/>
                </a:lnTo>
                <a:close/>
                <a:moveTo>
                  <a:pt x="47625" y="38100"/>
                </a:moveTo>
                <a:lnTo>
                  <a:pt x="47625" y="219075"/>
                </a:lnTo>
                <a:lnTo>
                  <a:pt x="180975" y="219075"/>
                </a:lnTo>
                <a:lnTo>
                  <a:pt x="180975" y="38100"/>
                </a:lnTo>
                <a:lnTo>
                  <a:pt x="47625" y="38100"/>
                </a:lnTo>
                <a:close/>
                <a:moveTo>
                  <a:pt x="114300" y="280987"/>
                </a:moveTo>
                <a:cubicBezTo>
                  <a:pt x="124837" y="280987"/>
                  <a:pt x="133350" y="272475"/>
                  <a:pt x="133350" y="261937"/>
                </a:cubicBezTo>
                <a:cubicBezTo>
                  <a:pt x="133350" y="251400"/>
                  <a:pt x="124837" y="242888"/>
                  <a:pt x="114300" y="242888"/>
                </a:cubicBezTo>
                <a:cubicBezTo>
                  <a:pt x="103763" y="242888"/>
                  <a:pt x="95250" y="251400"/>
                  <a:pt x="95250" y="261937"/>
                </a:cubicBezTo>
                <a:cubicBezTo>
                  <a:pt x="95250" y="272475"/>
                  <a:pt x="103763" y="280987"/>
                  <a:pt x="114300" y="280987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14" name="Text 11"/>
          <p:cNvSpPr/>
          <p:nvPr/>
        </p:nvSpPr>
        <p:spPr>
          <a:xfrm>
            <a:off x="1282255" y="6260592"/>
            <a:ext cx="56134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Онлайн-оформление — стандарт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1282255" y="6717792"/>
            <a:ext cx="5600700" cy="990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434344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Клиенты минимизируют взаимодействие с представителями компаний, что способствует росту операционной эффективности и снижению издержек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251700" y="1727200"/>
            <a:ext cx="8496300" cy="6908800"/>
          </a:xfrm>
          <a:custGeom>
            <a:avLst/>
            <a:gdLst/>
            <a:ahLst/>
            <a:cxnLst/>
            <a:rect l="l" t="t" r="r" b="b"/>
            <a:pathLst>
              <a:path w="8496300" h="6908800">
                <a:moveTo>
                  <a:pt x="304816" y="0"/>
                </a:moveTo>
                <a:lnTo>
                  <a:pt x="8191484" y="0"/>
                </a:lnTo>
                <a:cubicBezTo>
                  <a:pt x="8359829" y="0"/>
                  <a:pt x="8496300" y="136471"/>
                  <a:pt x="8496300" y="304816"/>
                </a:cubicBezTo>
                <a:lnTo>
                  <a:pt x="8496300" y="6603984"/>
                </a:lnTo>
                <a:cubicBezTo>
                  <a:pt x="8496300" y="6772329"/>
                  <a:pt x="8359829" y="6908800"/>
                  <a:pt x="8191484" y="6908800"/>
                </a:cubicBezTo>
                <a:lnTo>
                  <a:pt x="304816" y="6908800"/>
                </a:lnTo>
                <a:cubicBezTo>
                  <a:pt x="136471" y="6908800"/>
                  <a:pt x="0" y="6772329"/>
                  <a:pt x="0" y="6603984"/>
                </a:cubicBezTo>
                <a:lnTo>
                  <a:pt x="0" y="304816"/>
                </a:lnTo>
                <a:cubicBezTo>
                  <a:pt x="0" y="136584"/>
                  <a:pt x="136584" y="0"/>
                  <a:pt x="304816" y="0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254000" dir="5400000" algn="bl" rotWithShape="0">
              <a:srgbClr val="000000">
                <a:alpha val="10196"/>
              </a:srgbClr>
            </a:outerShdw>
          </a:effectLst>
        </p:spPr>
      </p:sp>
      <p:sp>
        <p:nvSpPr>
          <p:cNvPr id="17" name="Text 14"/>
          <p:cNvSpPr/>
          <p:nvPr/>
        </p:nvSpPr>
        <p:spPr>
          <a:xfrm>
            <a:off x="7505700" y="1981200"/>
            <a:ext cx="8115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Классификация водителей по КБМ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7505700" y="25908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52400" y="0"/>
                </a:moveTo>
                <a:lnTo>
                  <a:pt x="355600" y="0"/>
                </a:lnTo>
                <a:cubicBezTo>
                  <a:pt x="439712" y="0"/>
                  <a:pt x="508000" y="68288"/>
                  <a:pt x="508000" y="152400"/>
                </a:cubicBezTo>
                <a:lnTo>
                  <a:pt x="508000" y="355600"/>
                </a:lnTo>
                <a:cubicBezTo>
                  <a:pt x="508000" y="439712"/>
                  <a:pt x="439712" y="508000"/>
                  <a:pt x="355600" y="508000"/>
                </a:cubicBezTo>
                <a:lnTo>
                  <a:pt x="152400" y="508000"/>
                </a:lnTo>
                <a:cubicBezTo>
                  <a:pt x="68288" y="508000"/>
                  <a:pt x="0" y="439712"/>
                  <a:pt x="0" y="35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34C759">
              <a:alpha val="10196"/>
            </a:srgbClr>
          </a:solidFill>
        </p:spPr>
      </p:sp>
      <p:sp>
        <p:nvSpPr>
          <p:cNvPr id="19" name="Shape 16"/>
          <p:cNvSpPr/>
          <p:nvPr/>
        </p:nvSpPr>
        <p:spPr>
          <a:xfrm>
            <a:off x="7645400" y="2743200"/>
            <a:ext cx="228600" cy="203200"/>
          </a:xfrm>
          <a:custGeom>
            <a:avLst/>
            <a:gdLst/>
            <a:ahLst/>
            <a:cxnLst/>
            <a:rect l="l" t="t" r="r" b="b"/>
            <a:pathLst>
              <a:path w="228600" h="203200">
                <a:moveTo>
                  <a:pt x="122833" y="-7501"/>
                </a:moveTo>
                <a:cubicBezTo>
                  <a:pt x="121206" y="-10676"/>
                  <a:pt x="117912" y="-12700"/>
                  <a:pt x="114340" y="-12700"/>
                </a:cubicBezTo>
                <a:cubicBezTo>
                  <a:pt x="110768" y="-12700"/>
                  <a:pt x="107474" y="-10676"/>
                  <a:pt x="105847" y="-7501"/>
                </a:cubicBezTo>
                <a:lnTo>
                  <a:pt x="76637" y="49728"/>
                </a:lnTo>
                <a:lnTo>
                  <a:pt x="13176" y="59809"/>
                </a:lnTo>
                <a:cubicBezTo>
                  <a:pt x="9644" y="60365"/>
                  <a:pt x="6707" y="62865"/>
                  <a:pt x="5596" y="66278"/>
                </a:cubicBezTo>
                <a:cubicBezTo>
                  <a:pt x="4485" y="69691"/>
                  <a:pt x="5398" y="73422"/>
                  <a:pt x="7898" y="75962"/>
                </a:cubicBezTo>
                <a:lnTo>
                  <a:pt x="53300" y="121404"/>
                </a:lnTo>
                <a:lnTo>
                  <a:pt x="43299" y="184864"/>
                </a:lnTo>
                <a:cubicBezTo>
                  <a:pt x="42743" y="188397"/>
                  <a:pt x="44212" y="191968"/>
                  <a:pt x="47109" y="194072"/>
                </a:cubicBezTo>
                <a:cubicBezTo>
                  <a:pt x="50006" y="196175"/>
                  <a:pt x="53816" y="196493"/>
                  <a:pt x="57031" y="194866"/>
                </a:cubicBezTo>
                <a:lnTo>
                  <a:pt x="114340" y="165735"/>
                </a:lnTo>
                <a:lnTo>
                  <a:pt x="171609" y="194866"/>
                </a:lnTo>
                <a:cubicBezTo>
                  <a:pt x="174784" y="196493"/>
                  <a:pt x="178633" y="196175"/>
                  <a:pt x="181531" y="194072"/>
                </a:cubicBezTo>
                <a:cubicBezTo>
                  <a:pt x="184428" y="191968"/>
                  <a:pt x="185896" y="188436"/>
                  <a:pt x="185341" y="184864"/>
                </a:cubicBezTo>
                <a:lnTo>
                  <a:pt x="175300" y="121404"/>
                </a:lnTo>
                <a:lnTo>
                  <a:pt x="220702" y="75962"/>
                </a:lnTo>
                <a:cubicBezTo>
                  <a:pt x="223242" y="73422"/>
                  <a:pt x="224115" y="69691"/>
                  <a:pt x="223004" y="66278"/>
                </a:cubicBezTo>
                <a:cubicBezTo>
                  <a:pt x="221893" y="62865"/>
                  <a:pt x="218996" y="60365"/>
                  <a:pt x="215424" y="59809"/>
                </a:cubicBezTo>
                <a:lnTo>
                  <a:pt x="152003" y="49728"/>
                </a:lnTo>
                <a:lnTo>
                  <a:pt x="122833" y="-7501"/>
                </a:lnTo>
                <a:close/>
              </a:path>
            </a:pathLst>
          </a:custGeom>
          <a:solidFill>
            <a:srgbClr val="34C759"/>
          </a:solidFill>
        </p:spPr>
      </p:sp>
      <p:sp>
        <p:nvSpPr>
          <p:cNvPr id="20" name="Text 17"/>
          <p:cNvSpPr/>
          <p:nvPr/>
        </p:nvSpPr>
        <p:spPr>
          <a:xfrm>
            <a:off x="8166100" y="2565400"/>
            <a:ext cx="21844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«Идеальные» (0,46)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8166100" y="2870200"/>
            <a:ext cx="21717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Безаварийные водители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14131989" y="2540000"/>
            <a:ext cx="13589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2000" b="1" dirty="0">
                <a:solidFill>
                  <a:srgbClr val="34C759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14,0 млн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14170089" y="2895600"/>
            <a:ext cx="13208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31,13% ▲ +17%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7505700" y="3251200"/>
            <a:ext cx="7988300" cy="152400"/>
          </a:xfrm>
          <a:custGeom>
            <a:avLst/>
            <a:gdLst/>
            <a:ahLst/>
            <a:cxnLst/>
            <a:rect l="l" t="t" r="r" b="b"/>
            <a:pathLst>
              <a:path w="7988300" h="152400">
                <a:moveTo>
                  <a:pt x="76200" y="0"/>
                </a:moveTo>
                <a:lnTo>
                  <a:pt x="7912100" y="0"/>
                </a:lnTo>
                <a:cubicBezTo>
                  <a:pt x="7954156" y="0"/>
                  <a:pt x="7988300" y="34144"/>
                  <a:pt x="7988300" y="76200"/>
                </a:cubicBezTo>
                <a:lnTo>
                  <a:pt x="7988300" y="76200"/>
                </a:lnTo>
                <a:cubicBezTo>
                  <a:pt x="7988300" y="118256"/>
                  <a:pt x="7954156" y="152400"/>
                  <a:pt x="79121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2F2F7"/>
          </a:solidFill>
        </p:spPr>
      </p:sp>
      <p:sp>
        <p:nvSpPr>
          <p:cNvPr id="25" name="Shape 22"/>
          <p:cNvSpPr/>
          <p:nvPr/>
        </p:nvSpPr>
        <p:spPr>
          <a:xfrm>
            <a:off x="7505700" y="3251200"/>
            <a:ext cx="2489200" cy="152400"/>
          </a:xfrm>
          <a:custGeom>
            <a:avLst/>
            <a:gdLst/>
            <a:ahLst/>
            <a:cxnLst/>
            <a:rect l="l" t="t" r="r" b="b"/>
            <a:pathLst>
              <a:path w="2489200" h="152400">
                <a:moveTo>
                  <a:pt x="76200" y="0"/>
                </a:moveTo>
                <a:lnTo>
                  <a:pt x="2413000" y="0"/>
                </a:lnTo>
                <a:cubicBezTo>
                  <a:pt x="2455056" y="0"/>
                  <a:pt x="2489200" y="34144"/>
                  <a:pt x="2489200" y="76200"/>
                </a:cubicBezTo>
                <a:lnTo>
                  <a:pt x="2489200" y="76200"/>
                </a:lnTo>
                <a:cubicBezTo>
                  <a:pt x="2489200" y="118256"/>
                  <a:pt x="2455056" y="152400"/>
                  <a:pt x="24130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34C759"/>
          </a:solidFill>
        </p:spPr>
      </p:sp>
      <p:sp>
        <p:nvSpPr>
          <p:cNvPr id="26" name="Shape 23"/>
          <p:cNvSpPr/>
          <p:nvPr/>
        </p:nvSpPr>
        <p:spPr>
          <a:xfrm>
            <a:off x="7505700" y="36068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52400" y="0"/>
                </a:moveTo>
                <a:lnTo>
                  <a:pt x="355600" y="0"/>
                </a:lnTo>
                <a:cubicBezTo>
                  <a:pt x="439712" y="0"/>
                  <a:pt x="508000" y="68288"/>
                  <a:pt x="508000" y="152400"/>
                </a:cubicBezTo>
                <a:lnTo>
                  <a:pt x="508000" y="355600"/>
                </a:lnTo>
                <a:cubicBezTo>
                  <a:pt x="508000" y="439712"/>
                  <a:pt x="439712" y="508000"/>
                  <a:pt x="355600" y="508000"/>
                </a:cubicBezTo>
                <a:lnTo>
                  <a:pt x="152400" y="508000"/>
                </a:lnTo>
                <a:cubicBezTo>
                  <a:pt x="68288" y="508000"/>
                  <a:pt x="0" y="439712"/>
                  <a:pt x="0" y="35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007AFF">
              <a:alpha val="10196"/>
            </a:srgbClr>
          </a:solidFill>
        </p:spPr>
      </p:sp>
      <p:sp>
        <p:nvSpPr>
          <p:cNvPr id="27" name="Shape 24"/>
          <p:cNvSpPr/>
          <p:nvPr/>
        </p:nvSpPr>
        <p:spPr>
          <a:xfrm>
            <a:off x="7658100" y="3759200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31750" y="63500"/>
                </a:moveTo>
                <a:cubicBezTo>
                  <a:pt x="38775" y="63500"/>
                  <a:pt x="44450" y="69175"/>
                  <a:pt x="44450" y="76200"/>
                </a:cubicBezTo>
                <a:lnTo>
                  <a:pt x="44450" y="177800"/>
                </a:lnTo>
                <a:cubicBezTo>
                  <a:pt x="44450" y="184825"/>
                  <a:pt x="38775" y="190500"/>
                  <a:pt x="31750" y="190500"/>
                </a:cubicBezTo>
                <a:lnTo>
                  <a:pt x="12700" y="190500"/>
                </a:lnTo>
                <a:cubicBezTo>
                  <a:pt x="5675" y="190500"/>
                  <a:pt x="0" y="184825"/>
                  <a:pt x="0" y="177800"/>
                </a:cubicBezTo>
                <a:lnTo>
                  <a:pt x="0" y="76200"/>
                </a:lnTo>
                <a:cubicBezTo>
                  <a:pt x="0" y="69175"/>
                  <a:pt x="5675" y="63500"/>
                  <a:pt x="12700" y="63500"/>
                </a:cubicBezTo>
                <a:lnTo>
                  <a:pt x="31750" y="63500"/>
                </a:lnTo>
                <a:close/>
                <a:moveTo>
                  <a:pt x="107394" y="6350"/>
                </a:moveTo>
                <a:cubicBezTo>
                  <a:pt x="118229" y="6350"/>
                  <a:pt x="127000" y="15121"/>
                  <a:pt x="127000" y="25956"/>
                </a:cubicBezTo>
                <a:lnTo>
                  <a:pt x="127000" y="27623"/>
                </a:lnTo>
                <a:cubicBezTo>
                  <a:pt x="127000" y="30321"/>
                  <a:pt x="126484" y="33020"/>
                  <a:pt x="125492" y="35520"/>
                </a:cubicBezTo>
                <a:lnTo>
                  <a:pt x="114300" y="63500"/>
                </a:lnTo>
                <a:lnTo>
                  <a:pt x="177800" y="63500"/>
                </a:lnTo>
                <a:cubicBezTo>
                  <a:pt x="188317" y="63500"/>
                  <a:pt x="196850" y="72033"/>
                  <a:pt x="196850" y="82550"/>
                </a:cubicBezTo>
                <a:cubicBezTo>
                  <a:pt x="196850" y="90368"/>
                  <a:pt x="192127" y="97076"/>
                  <a:pt x="185380" y="100013"/>
                </a:cubicBezTo>
                <a:cubicBezTo>
                  <a:pt x="192127" y="102949"/>
                  <a:pt x="196850" y="109657"/>
                  <a:pt x="196850" y="117475"/>
                </a:cubicBezTo>
                <a:cubicBezTo>
                  <a:pt x="196850" y="126762"/>
                  <a:pt x="190182" y="134501"/>
                  <a:pt x="181372" y="136168"/>
                </a:cubicBezTo>
                <a:cubicBezTo>
                  <a:pt x="183118" y="139065"/>
                  <a:pt x="184150" y="142438"/>
                  <a:pt x="184150" y="146050"/>
                </a:cubicBezTo>
                <a:cubicBezTo>
                  <a:pt x="184150" y="154861"/>
                  <a:pt x="178197" y="162243"/>
                  <a:pt x="170101" y="164425"/>
                </a:cubicBezTo>
                <a:cubicBezTo>
                  <a:pt x="170974" y="166608"/>
                  <a:pt x="171450" y="168989"/>
                  <a:pt x="171450" y="171450"/>
                </a:cubicBezTo>
                <a:cubicBezTo>
                  <a:pt x="171450" y="181967"/>
                  <a:pt x="162917" y="190500"/>
                  <a:pt x="152400" y="190500"/>
                </a:cubicBezTo>
                <a:lnTo>
                  <a:pt x="117515" y="190500"/>
                </a:lnTo>
                <a:cubicBezTo>
                  <a:pt x="103108" y="190500"/>
                  <a:pt x="89098" y="185579"/>
                  <a:pt x="77867" y="176570"/>
                </a:cubicBezTo>
                <a:lnTo>
                  <a:pt x="73025" y="172720"/>
                </a:lnTo>
                <a:cubicBezTo>
                  <a:pt x="66993" y="167918"/>
                  <a:pt x="63500" y="160615"/>
                  <a:pt x="63500" y="152876"/>
                </a:cubicBezTo>
                <a:lnTo>
                  <a:pt x="63500" y="78819"/>
                </a:lnTo>
                <a:cubicBezTo>
                  <a:pt x="63500" y="72906"/>
                  <a:pt x="64889" y="67072"/>
                  <a:pt x="67508" y="61793"/>
                </a:cubicBezTo>
                <a:lnTo>
                  <a:pt x="89813" y="17185"/>
                </a:lnTo>
                <a:cubicBezTo>
                  <a:pt x="93147" y="10557"/>
                  <a:pt x="99933" y="6350"/>
                  <a:pt x="107394" y="6350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28" name="Text 25"/>
          <p:cNvSpPr/>
          <p:nvPr/>
        </p:nvSpPr>
        <p:spPr>
          <a:xfrm>
            <a:off x="8166100" y="3581400"/>
            <a:ext cx="23622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«Опытные» (0,47-0,68)</a:t>
            </a:r>
            <a:endParaRPr lang="en-US" sz="1600" dirty="0"/>
          </a:p>
        </p:txBody>
      </p:sp>
      <p:sp>
        <p:nvSpPr>
          <p:cNvPr id="29" name="Text 26"/>
          <p:cNvSpPr/>
          <p:nvPr/>
        </p:nvSpPr>
        <p:spPr>
          <a:xfrm>
            <a:off x="8166100" y="3886200"/>
            <a:ext cx="23495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Редкие нарушения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14359889" y="3556000"/>
            <a:ext cx="11303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2000" b="1" dirty="0">
                <a:solidFill>
                  <a:srgbClr val="007AF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14,6 млн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14397989" y="3911600"/>
            <a:ext cx="10922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32,40%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7505700" y="4267200"/>
            <a:ext cx="7988300" cy="152400"/>
          </a:xfrm>
          <a:custGeom>
            <a:avLst/>
            <a:gdLst/>
            <a:ahLst/>
            <a:cxnLst/>
            <a:rect l="l" t="t" r="r" b="b"/>
            <a:pathLst>
              <a:path w="7988300" h="152400">
                <a:moveTo>
                  <a:pt x="76200" y="0"/>
                </a:moveTo>
                <a:lnTo>
                  <a:pt x="7912100" y="0"/>
                </a:lnTo>
                <a:cubicBezTo>
                  <a:pt x="7954156" y="0"/>
                  <a:pt x="7988300" y="34144"/>
                  <a:pt x="7988300" y="76200"/>
                </a:cubicBezTo>
                <a:lnTo>
                  <a:pt x="7988300" y="76200"/>
                </a:lnTo>
                <a:cubicBezTo>
                  <a:pt x="7988300" y="118256"/>
                  <a:pt x="7954156" y="152400"/>
                  <a:pt x="79121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2F2F7"/>
          </a:solidFill>
        </p:spPr>
      </p:sp>
      <p:sp>
        <p:nvSpPr>
          <p:cNvPr id="33" name="Shape 30"/>
          <p:cNvSpPr/>
          <p:nvPr/>
        </p:nvSpPr>
        <p:spPr>
          <a:xfrm>
            <a:off x="7505700" y="4267200"/>
            <a:ext cx="2590800" cy="152400"/>
          </a:xfrm>
          <a:custGeom>
            <a:avLst/>
            <a:gdLst/>
            <a:ahLst/>
            <a:cxnLst/>
            <a:rect l="l" t="t" r="r" b="b"/>
            <a:pathLst>
              <a:path w="2590800" h="152400">
                <a:moveTo>
                  <a:pt x="76200" y="0"/>
                </a:moveTo>
                <a:lnTo>
                  <a:pt x="2514600" y="0"/>
                </a:lnTo>
                <a:cubicBezTo>
                  <a:pt x="2556656" y="0"/>
                  <a:pt x="2590800" y="34144"/>
                  <a:pt x="2590800" y="76200"/>
                </a:cubicBezTo>
                <a:lnTo>
                  <a:pt x="2590800" y="76200"/>
                </a:lnTo>
                <a:cubicBezTo>
                  <a:pt x="2590800" y="118256"/>
                  <a:pt x="2556656" y="152400"/>
                  <a:pt x="25146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007AFF"/>
          </a:solidFill>
        </p:spPr>
      </p:sp>
      <p:sp>
        <p:nvSpPr>
          <p:cNvPr id="34" name="Shape 31"/>
          <p:cNvSpPr/>
          <p:nvPr/>
        </p:nvSpPr>
        <p:spPr>
          <a:xfrm>
            <a:off x="7505700" y="46228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52400" y="0"/>
                </a:moveTo>
                <a:lnTo>
                  <a:pt x="355600" y="0"/>
                </a:lnTo>
                <a:cubicBezTo>
                  <a:pt x="439712" y="0"/>
                  <a:pt x="508000" y="68288"/>
                  <a:pt x="508000" y="152400"/>
                </a:cubicBezTo>
                <a:lnTo>
                  <a:pt x="508000" y="355600"/>
                </a:lnTo>
                <a:cubicBezTo>
                  <a:pt x="508000" y="439712"/>
                  <a:pt x="439712" y="508000"/>
                  <a:pt x="355600" y="508000"/>
                </a:cubicBezTo>
                <a:lnTo>
                  <a:pt x="152400" y="508000"/>
                </a:lnTo>
                <a:cubicBezTo>
                  <a:pt x="68288" y="508000"/>
                  <a:pt x="0" y="439712"/>
                  <a:pt x="0" y="35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9500">
              <a:alpha val="10196"/>
            </a:srgbClr>
          </a:solidFill>
        </p:spPr>
      </p:sp>
      <p:sp>
        <p:nvSpPr>
          <p:cNvPr id="35" name="Shape 32"/>
          <p:cNvSpPr/>
          <p:nvPr/>
        </p:nvSpPr>
        <p:spPr>
          <a:xfrm>
            <a:off x="7670800" y="4775200"/>
            <a:ext cx="177800" cy="203200"/>
          </a:xfrm>
          <a:custGeom>
            <a:avLst/>
            <a:gdLst/>
            <a:ahLst/>
            <a:cxnLst/>
            <a:rect l="l" t="t" r="r" b="b"/>
            <a:pathLst>
              <a:path w="177800" h="203200">
                <a:moveTo>
                  <a:pt x="88900" y="98425"/>
                </a:moveTo>
                <a:cubicBezTo>
                  <a:pt x="115185" y="98425"/>
                  <a:pt x="136525" y="77085"/>
                  <a:pt x="136525" y="50800"/>
                </a:cubicBezTo>
                <a:cubicBezTo>
                  <a:pt x="136525" y="24515"/>
                  <a:pt x="115185" y="3175"/>
                  <a:pt x="88900" y="3175"/>
                </a:cubicBezTo>
                <a:cubicBezTo>
                  <a:pt x="62615" y="3175"/>
                  <a:pt x="41275" y="24515"/>
                  <a:pt x="41275" y="50800"/>
                </a:cubicBezTo>
                <a:cubicBezTo>
                  <a:pt x="41275" y="77085"/>
                  <a:pt x="62615" y="98425"/>
                  <a:pt x="88900" y="98425"/>
                </a:cubicBezTo>
                <a:close/>
                <a:moveTo>
                  <a:pt x="77113" y="120650"/>
                </a:moveTo>
                <a:cubicBezTo>
                  <a:pt x="38021" y="120650"/>
                  <a:pt x="6350" y="152321"/>
                  <a:pt x="6350" y="191413"/>
                </a:cubicBezTo>
                <a:cubicBezTo>
                  <a:pt x="6350" y="197922"/>
                  <a:pt x="11628" y="203200"/>
                  <a:pt x="18137" y="203200"/>
                </a:cubicBezTo>
                <a:lnTo>
                  <a:pt x="159663" y="203200"/>
                </a:lnTo>
                <a:cubicBezTo>
                  <a:pt x="166172" y="203200"/>
                  <a:pt x="171450" y="197922"/>
                  <a:pt x="171450" y="191413"/>
                </a:cubicBezTo>
                <a:cubicBezTo>
                  <a:pt x="171450" y="152321"/>
                  <a:pt x="139779" y="120650"/>
                  <a:pt x="100687" y="120650"/>
                </a:cubicBezTo>
                <a:lnTo>
                  <a:pt x="77113" y="120650"/>
                </a:lnTo>
                <a:close/>
              </a:path>
            </a:pathLst>
          </a:custGeom>
          <a:solidFill>
            <a:srgbClr val="FF9500"/>
          </a:solidFill>
        </p:spPr>
      </p:sp>
      <p:sp>
        <p:nvSpPr>
          <p:cNvPr id="36" name="Text 33"/>
          <p:cNvSpPr/>
          <p:nvPr/>
        </p:nvSpPr>
        <p:spPr>
          <a:xfrm>
            <a:off x="8166100" y="4597400"/>
            <a:ext cx="22225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«Типичные+» (0,69-1)</a:t>
            </a:r>
            <a:endParaRPr lang="en-US" sz="1600" dirty="0"/>
          </a:p>
        </p:txBody>
      </p:sp>
      <p:sp>
        <p:nvSpPr>
          <p:cNvPr id="37" name="Text 34"/>
          <p:cNvSpPr/>
          <p:nvPr/>
        </p:nvSpPr>
        <p:spPr>
          <a:xfrm>
            <a:off x="8166100" y="4902200"/>
            <a:ext cx="22098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Средний уровень риска</a:t>
            </a:r>
            <a:endParaRPr lang="en-US" sz="1600" dirty="0"/>
          </a:p>
        </p:txBody>
      </p:sp>
      <p:sp>
        <p:nvSpPr>
          <p:cNvPr id="38" name="Text 35"/>
          <p:cNvSpPr/>
          <p:nvPr/>
        </p:nvSpPr>
        <p:spPr>
          <a:xfrm>
            <a:off x="14387068" y="4572000"/>
            <a:ext cx="11049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2000" b="1" dirty="0">
                <a:solidFill>
                  <a:srgbClr val="FF950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12,7 млн</a:t>
            </a:r>
            <a:endParaRPr lang="en-US" sz="1600" dirty="0"/>
          </a:p>
        </p:txBody>
      </p:sp>
      <p:sp>
        <p:nvSpPr>
          <p:cNvPr id="39" name="Text 36"/>
          <p:cNvSpPr/>
          <p:nvPr/>
        </p:nvSpPr>
        <p:spPr>
          <a:xfrm>
            <a:off x="14425168" y="4927600"/>
            <a:ext cx="10668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28,23%</a:t>
            </a:r>
            <a:endParaRPr lang="en-US" sz="1600" dirty="0"/>
          </a:p>
        </p:txBody>
      </p:sp>
      <p:sp>
        <p:nvSpPr>
          <p:cNvPr id="40" name="Shape 37"/>
          <p:cNvSpPr/>
          <p:nvPr/>
        </p:nvSpPr>
        <p:spPr>
          <a:xfrm>
            <a:off x="7505700" y="5283200"/>
            <a:ext cx="7988300" cy="152400"/>
          </a:xfrm>
          <a:custGeom>
            <a:avLst/>
            <a:gdLst/>
            <a:ahLst/>
            <a:cxnLst/>
            <a:rect l="l" t="t" r="r" b="b"/>
            <a:pathLst>
              <a:path w="7988300" h="152400">
                <a:moveTo>
                  <a:pt x="76200" y="0"/>
                </a:moveTo>
                <a:lnTo>
                  <a:pt x="7912100" y="0"/>
                </a:lnTo>
                <a:cubicBezTo>
                  <a:pt x="7954156" y="0"/>
                  <a:pt x="7988300" y="34144"/>
                  <a:pt x="7988300" y="76200"/>
                </a:cubicBezTo>
                <a:lnTo>
                  <a:pt x="7988300" y="76200"/>
                </a:lnTo>
                <a:cubicBezTo>
                  <a:pt x="7988300" y="118256"/>
                  <a:pt x="7954156" y="152400"/>
                  <a:pt x="79121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2F2F7"/>
          </a:solidFill>
        </p:spPr>
      </p:sp>
      <p:sp>
        <p:nvSpPr>
          <p:cNvPr id="41" name="Shape 38"/>
          <p:cNvSpPr/>
          <p:nvPr/>
        </p:nvSpPr>
        <p:spPr>
          <a:xfrm>
            <a:off x="7505700" y="5283200"/>
            <a:ext cx="2260600" cy="152400"/>
          </a:xfrm>
          <a:custGeom>
            <a:avLst/>
            <a:gdLst/>
            <a:ahLst/>
            <a:cxnLst/>
            <a:rect l="l" t="t" r="r" b="b"/>
            <a:pathLst>
              <a:path w="2260600" h="152400">
                <a:moveTo>
                  <a:pt x="76200" y="0"/>
                </a:moveTo>
                <a:lnTo>
                  <a:pt x="2184400" y="0"/>
                </a:lnTo>
                <a:cubicBezTo>
                  <a:pt x="2226456" y="0"/>
                  <a:pt x="2260600" y="34144"/>
                  <a:pt x="2260600" y="76200"/>
                </a:cubicBezTo>
                <a:lnTo>
                  <a:pt x="2260600" y="76200"/>
                </a:lnTo>
                <a:cubicBezTo>
                  <a:pt x="2260600" y="118256"/>
                  <a:pt x="2226456" y="152400"/>
                  <a:pt x="21844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9500"/>
          </a:solidFill>
        </p:spPr>
      </p:sp>
      <p:sp>
        <p:nvSpPr>
          <p:cNvPr id="42" name="Shape 39"/>
          <p:cNvSpPr/>
          <p:nvPr/>
        </p:nvSpPr>
        <p:spPr>
          <a:xfrm>
            <a:off x="7505700" y="56388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52400" y="0"/>
                </a:moveTo>
                <a:lnTo>
                  <a:pt x="355600" y="0"/>
                </a:lnTo>
                <a:cubicBezTo>
                  <a:pt x="439712" y="0"/>
                  <a:pt x="508000" y="68288"/>
                  <a:pt x="508000" y="152400"/>
                </a:cubicBezTo>
                <a:lnTo>
                  <a:pt x="508000" y="355600"/>
                </a:lnTo>
                <a:cubicBezTo>
                  <a:pt x="508000" y="439712"/>
                  <a:pt x="439712" y="508000"/>
                  <a:pt x="355600" y="508000"/>
                </a:cubicBezTo>
                <a:lnTo>
                  <a:pt x="152400" y="508000"/>
                </a:lnTo>
                <a:cubicBezTo>
                  <a:pt x="68288" y="508000"/>
                  <a:pt x="0" y="439712"/>
                  <a:pt x="0" y="35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AF52DE">
              <a:alpha val="10196"/>
            </a:srgbClr>
          </a:solidFill>
        </p:spPr>
      </p:sp>
      <p:sp>
        <p:nvSpPr>
          <p:cNvPr id="43" name="Shape 40"/>
          <p:cNvSpPr/>
          <p:nvPr/>
        </p:nvSpPr>
        <p:spPr>
          <a:xfrm>
            <a:off x="7734300" y="5791200"/>
            <a:ext cx="50800" cy="203200"/>
          </a:xfrm>
          <a:custGeom>
            <a:avLst/>
            <a:gdLst/>
            <a:ahLst/>
            <a:cxnLst/>
            <a:rect l="l" t="t" r="r" b="b"/>
            <a:pathLst>
              <a:path w="50800" h="203200">
                <a:moveTo>
                  <a:pt x="38100" y="12700"/>
                </a:moveTo>
                <a:cubicBezTo>
                  <a:pt x="38100" y="5675"/>
                  <a:pt x="32425" y="0"/>
                  <a:pt x="25400" y="0"/>
                </a:cubicBezTo>
                <a:cubicBezTo>
                  <a:pt x="18375" y="0"/>
                  <a:pt x="12700" y="5675"/>
                  <a:pt x="12700" y="12700"/>
                </a:cubicBezTo>
                <a:lnTo>
                  <a:pt x="12700" y="139700"/>
                </a:lnTo>
                <a:cubicBezTo>
                  <a:pt x="12700" y="146725"/>
                  <a:pt x="18375" y="152400"/>
                  <a:pt x="25400" y="152400"/>
                </a:cubicBezTo>
                <a:cubicBezTo>
                  <a:pt x="32425" y="152400"/>
                  <a:pt x="38100" y="146725"/>
                  <a:pt x="38100" y="139700"/>
                </a:cubicBezTo>
                <a:lnTo>
                  <a:pt x="38100" y="12700"/>
                </a:lnTo>
                <a:close/>
                <a:moveTo>
                  <a:pt x="25400" y="203200"/>
                </a:moveTo>
                <a:cubicBezTo>
                  <a:pt x="34171" y="203200"/>
                  <a:pt x="41275" y="196096"/>
                  <a:pt x="41275" y="187325"/>
                </a:cubicBezTo>
                <a:cubicBezTo>
                  <a:pt x="41275" y="178554"/>
                  <a:pt x="34171" y="171450"/>
                  <a:pt x="25400" y="171450"/>
                </a:cubicBezTo>
                <a:cubicBezTo>
                  <a:pt x="16629" y="171450"/>
                  <a:pt x="9525" y="178554"/>
                  <a:pt x="9525" y="187325"/>
                </a:cubicBezTo>
                <a:cubicBezTo>
                  <a:pt x="9525" y="196096"/>
                  <a:pt x="16629" y="203200"/>
                  <a:pt x="25400" y="203200"/>
                </a:cubicBezTo>
                <a:close/>
              </a:path>
            </a:pathLst>
          </a:custGeom>
          <a:solidFill>
            <a:srgbClr val="AF52DE"/>
          </a:solidFill>
        </p:spPr>
      </p:sp>
      <p:sp>
        <p:nvSpPr>
          <p:cNvPr id="44" name="Text 41"/>
          <p:cNvSpPr/>
          <p:nvPr/>
        </p:nvSpPr>
        <p:spPr>
          <a:xfrm>
            <a:off x="8166100" y="5613400"/>
            <a:ext cx="22225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«Типичные-» (1,1-1,17)</a:t>
            </a:r>
            <a:endParaRPr lang="en-US" sz="1600" dirty="0"/>
          </a:p>
        </p:txBody>
      </p:sp>
      <p:sp>
        <p:nvSpPr>
          <p:cNvPr id="45" name="Text 42"/>
          <p:cNvSpPr/>
          <p:nvPr/>
        </p:nvSpPr>
        <p:spPr>
          <a:xfrm>
            <a:off x="8166100" y="5918200"/>
            <a:ext cx="22098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Повышенный риск</a:t>
            </a:r>
            <a:endParaRPr lang="en-US" sz="1600" dirty="0"/>
          </a:p>
        </p:txBody>
      </p:sp>
      <p:sp>
        <p:nvSpPr>
          <p:cNvPr id="46" name="Text 43"/>
          <p:cNvSpPr/>
          <p:nvPr/>
        </p:nvSpPr>
        <p:spPr>
          <a:xfrm>
            <a:off x="14469109" y="5588000"/>
            <a:ext cx="10287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2000" b="1" dirty="0">
                <a:solidFill>
                  <a:srgbClr val="AF52DE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3,2 млн</a:t>
            </a:r>
            <a:endParaRPr lang="en-US" sz="1600" dirty="0"/>
          </a:p>
        </p:txBody>
      </p:sp>
      <p:sp>
        <p:nvSpPr>
          <p:cNvPr id="47" name="Text 44"/>
          <p:cNvSpPr/>
          <p:nvPr/>
        </p:nvSpPr>
        <p:spPr>
          <a:xfrm>
            <a:off x="14507209" y="5943600"/>
            <a:ext cx="9906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7,22%</a:t>
            </a:r>
            <a:endParaRPr lang="en-US" sz="1600" dirty="0"/>
          </a:p>
        </p:txBody>
      </p:sp>
      <p:sp>
        <p:nvSpPr>
          <p:cNvPr id="48" name="Shape 45"/>
          <p:cNvSpPr/>
          <p:nvPr/>
        </p:nvSpPr>
        <p:spPr>
          <a:xfrm>
            <a:off x="7505700" y="6299200"/>
            <a:ext cx="7988300" cy="152400"/>
          </a:xfrm>
          <a:custGeom>
            <a:avLst/>
            <a:gdLst/>
            <a:ahLst/>
            <a:cxnLst/>
            <a:rect l="l" t="t" r="r" b="b"/>
            <a:pathLst>
              <a:path w="7988300" h="152400">
                <a:moveTo>
                  <a:pt x="76200" y="0"/>
                </a:moveTo>
                <a:lnTo>
                  <a:pt x="7912100" y="0"/>
                </a:lnTo>
                <a:cubicBezTo>
                  <a:pt x="7954156" y="0"/>
                  <a:pt x="7988300" y="34144"/>
                  <a:pt x="7988300" y="76200"/>
                </a:cubicBezTo>
                <a:lnTo>
                  <a:pt x="7988300" y="76200"/>
                </a:lnTo>
                <a:cubicBezTo>
                  <a:pt x="7988300" y="118256"/>
                  <a:pt x="7954156" y="152400"/>
                  <a:pt x="79121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2F2F7"/>
          </a:solidFill>
        </p:spPr>
      </p:sp>
      <p:sp>
        <p:nvSpPr>
          <p:cNvPr id="49" name="Shape 46"/>
          <p:cNvSpPr/>
          <p:nvPr/>
        </p:nvSpPr>
        <p:spPr>
          <a:xfrm>
            <a:off x="7505700" y="6299200"/>
            <a:ext cx="571500" cy="152400"/>
          </a:xfrm>
          <a:custGeom>
            <a:avLst/>
            <a:gdLst/>
            <a:ahLst/>
            <a:cxnLst/>
            <a:rect l="l" t="t" r="r" b="b"/>
            <a:pathLst>
              <a:path w="571500" h="152400">
                <a:moveTo>
                  <a:pt x="76200" y="0"/>
                </a:moveTo>
                <a:lnTo>
                  <a:pt x="495300" y="0"/>
                </a:lnTo>
                <a:cubicBezTo>
                  <a:pt x="537356" y="0"/>
                  <a:pt x="571500" y="34144"/>
                  <a:pt x="571500" y="76200"/>
                </a:cubicBezTo>
                <a:lnTo>
                  <a:pt x="571500" y="76200"/>
                </a:lnTo>
                <a:cubicBezTo>
                  <a:pt x="571500" y="118256"/>
                  <a:pt x="537356" y="152400"/>
                  <a:pt x="4953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AF52DE"/>
          </a:solidFill>
        </p:spPr>
      </p:sp>
      <p:sp>
        <p:nvSpPr>
          <p:cNvPr id="50" name="Shape 47"/>
          <p:cNvSpPr/>
          <p:nvPr/>
        </p:nvSpPr>
        <p:spPr>
          <a:xfrm>
            <a:off x="7505700" y="66548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52400" y="0"/>
                </a:moveTo>
                <a:lnTo>
                  <a:pt x="355600" y="0"/>
                </a:lnTo>
                <a:cubicBezTo>
                  <a:pt x="439712" y="0"/>
                  <a:pt x="508000" y="68288"/>
                  <a:pt x="508000" y="152400"/>
                </a:cubicBezTo>
                <a:lnTo>
                  <a:pt x="508000" y="355600"/>
                </a:lnTo>
                <a:cubicBezTo>
                  <a:pt x="508000" y="439712"/>
                  <a:pt x="439712" y="508000"/>
                  <a:pt x="355600" y="508000"/>
                </a:cubicBezTo>
                <a:lnTo>
                  <a:pt x="152400" y="508000"/>
                </a:lnTo>
                <a:cubicBezTo>
                  <a:pt x="68288" y="508000"/>
                  <a:pt x="0" y="439712"/>
                  <a:pt x="0" y="355600"/>
                </a:cubicBezTo>
                <a:lnTo>
                  <a:pt x="0" y="152400"/>
                </a:lnTo>
                <a:cubicBezTo>
                  <a:pt x="0" y="68288"/>
                  <a:pt x="68288" y="0"/>
                  <a:pt x="152400" y="0"/>
                </a:cubicBezTo>
                <a:close/>
              </a:path>
            </a:pathLst>
          </a:custGeom>
          <a:solidFill>
            <a:srgbClr val="FF3B30">
              <a:alpha val="10196"/>
            </a:srgbClr>
          </a:solidFill>
        </p:spPr>
      </p:sp>
      <p:sp>
        <p:nvSpPr>
          <p:cNvPr id="51" name="Shape 48"/>
          <p:cNvSpPr/>
          <p:nvPr/>
        </p:nvSpPr>
        <p:spPr>
          <a:xfrm>
            <a:off x="7632700" y="6807200"/>
            <a:ext cx="254000" cy="203200"/>
          </a:xfrm>
          <a:custGeom>
            <a:avLst/>
            <a:gdLst/>
            <a:ahLst/>
            <a:cxnLst/>
            <a:rect l="l" t="t" r="r" b="b"/>
            <a:pathLst>
              <a:path w="254000" h="203200">
                <a:moveTo>
                  <a:pt x="92075" y="6390"/>
                </a:moveTo>
                <a:lnTo>
                  <a:pt x="92075" y="-12660"/>
                </a:lnTo>
                <a:cubicBezTo>
                  <a:pt x="92075" y="-17939"/>
                  <a:pt x="87828" y="-22185"/>
                  <a:pt x="82550" y="-22185"/>
                </a:cubicBezTo>
                <a:cubicBezTo>
                  <a:pt x="77272" y="-22185"/>
                  <a:pt x="73025" y="-17939"/>
                  <a:pt x="73025" y="-12660"/>
                </a:cubicBezTo>
                <a:lnTo>
                  <a:pt x="73025" y="6390"/>
                </a:lnTo>
                <a:cubicBezTo>
                  <a:pt x="73025" y="11668"/>
                  <a:pt x="77272" y="15915"/>
                  <a:pt x="82550" y="15915"/>
                </a:cubicBezTo>
                <a:cubicBezTo>
                  <a:pt x="87828" y="15915"/>
                  <a:pt x="92075" y="11668"/>
                  <a:pt x="92075" y="6390"/>
                </a:cubicBezTo>
                <a:close/>
                <a:moveTo>
                  <a:pt x="12700" y="66715"/>
                </a:moveTo>
                <a:lnTo>
                  <a:pt x="31750" y="66715"/>
                </a:lnTo>
                <a:cubicBezTo>
                  <a:pt x="37028" y="66715"/>
                  <a:pt x="41275" y="62468"/>
                  <a:pt x="41275" y="57190"/>
                </a:cubicBezTo>
                <a:cubicBezTo>
                  <a:pt x="41275" y="51911"/>
                  <a:pt x="37028" y="47665"/>
                  <a:pt x="31750" y="47665"/>
                </a:cubicBezTo>
                <a:lnTo>
                  <a:pt x="12700" y="47665"/>
                </a:lnTo>
                <a:cubicBezTo>
                  <a:pt x="7422" y="47665"/>
                  <a:pt x="3175" y="51911"/>
                  <a:pt x="3175" y="57190"/>
                </a:cubicBezTo>
                <a:cubicBezTo>
                  <a:pt x="3175" y="62468"/>
                  <a:pt x="7422" y="66715"/>
                  <a:pt x="12700" y="66715"/>
                </a:cubicBezTo>
                <a:close/>
                <a:moveTo>
                  <a:pt x="111720" y="28019"/>
                </a:moveTo>
                <a:cubicBezTo>
                  <a:pt x="115451" y="31750"/>
                  <a:pt x="121483" y="31750"/>
                  <a:pt x="125174" y="28019"/>
                </a:cubicBezTo>
                <a:lnTo>
                  <a:pt x="138628" y="14565"/>
                </a:lnTo>
                <a:cubicBezTo>
                  <a:pt x="142359" y="10835"/>
                  <a:pt x="142359" y="4802"/>
                  <a:pt x="138628" y="1111"/>
                </a:cubicBezTo>
                <a:cubicBezTo>
                  <a:pt x="134898" y="-2580"/>
                  <a:pt x="128865" y="-2619"/>
                  <a:pt x="125174" y="1111"/>
                </a:cubicBezTo>
                <a:lnTo>
                  <a:pt x="111720" y="14526"/>
                </a:lnTo>
                <a:cubicBezTo>
                  <a:pt x="107990" y="18256"/>
                  <a:pt x="107990" y="24289"/>
                  <a:pt x="111720" y="27980"/>
                </a:cubicBezTo>
                <a:close/>
                <a:moveTo>
                  <a:pt x="39886" y="113348"/>
                </a:moveTo>
                <a:lnTo>
                  <a:pt x="53340" y="99893"/>
                </a:lnTo>
                <a:cubicBezTo>
                  <a:pt x="57071" y="96163"/>
                  <a:pt x="57071" y="90130"/>
                  <a:pt x="53340" y="86439"/>
                </a:cubicBezTo>
                <a:cubicBezTo>
                  <a:pt x="49609" y="82748"/>
                  <a:pt x="43577" y="82709"/>
                  <a:pt x="39886" y="86439"/>
                </a:cubicBezTo>
                <a:lnTo>
                  <a:pt x="26432" y="99854"/>
                </a:lnTo>
                <a:cubicBezTo>
                  <a:pt x="22701" y="103584"/>
                  <a:pt x="22701" y="109617"/>
                  <a:pt x="26432" y="113308"/>
                </a:cubicBezTo>
                <a:cubicBezTo>
                  <a:pt x="30163" y="116999"/>
                  <a:pt x="36195" y="117038"/>
                  <a:pt x="39886" y="113308"/>
                </a:cubicBezTo>
                <a:close/>
                <a:moveTo>
                  <a:pt x="26432" y="1072"/>
                </a:moveTo>
                <a:cubicBezTo>
                  <a:pt x="22701" y="4802"/>
                  <a:pt x="22701" y="10835"/>
                  <a:pt x="26432" y="14526"/>
                </a:cubicBezTo>
                <a:lnTo>
                  <a:pt x="39886" y="27980"/>
                </a:lnTo>
                <a:cubicBezTo>
                  <a:pt x="43617" y="31710"/>
                  <a:pt x="49649" y="31710"/>
                  <a:pt x="53340" y="27980"/>
                </a:cubicBezTo>
                <a:cubicBezTo>
                  <a:pt x="57031" y="24249"/>
                  <a:pt x="57071" y="18217"/>
                  <a:pt x="53340" y="14526"/>
                </a:cubicBezTo>
                <a:lnTo>
                  <a:pt x="39886" y="1072"/>
                </a:lnTo>
                <a:cubicBezTo>
                  <a:pt x="36155" y="-2659"/>
                  <a:pt x="30163" y="-2659"/>
                  <a:pt x="26432" y="1072"/>
                </a:cubicBezTo>
                <a:close/>
                <a:moveTo>
                  <a:pt x="140057" y="69612"/>
                </a:moveTo>
                <a:lnTo>
                  <a:pt x="200422" y="85804"/>
                </a:lnTo>
                <a:cubicBezTo>
                  <a:pt x="202962" y="86479"/>
                  <a:pt x="204827" y="88702"/>
                  <a:pt x="205105" y="91321"/>
                </a:cubicBezTo>
                <a:lnTo>
                  <a:pt x="207963" y="120690"/>
                </a:lnTo>
                <a:lnTo>
                  <a:pt x="116086" y="96083"/>
                </a:lnTo>
                <a:lnTo>
                  <a:pt x="133231" y="72073"/>
                </a:lnTo>
                <a:cubicBezTo>
                  <a:pt x="134779" y="69929"/>
                  <a:pt x="137478" y="68937"/>
                  <a:pt x="140057" y="69612"/>
                </a:cubicBezTo>
                <a:close/>
                <a:moveTo>
                  <a:pt x="88741" y="90686"/>
                </a:moveTo>
                <a:lnTo>
                  <a:pt x="87908" y="91837"/>
                </a:lnTo>
                <a:cubicBezTo>
                  <a:pt x="79296" y="94020"/>
                  <a:pt x="72073" y="100687"/>
                  <a:pt x="69612" y="109895"/>
                </a:cubicBezTo>
                <a:cubicBezTo>
                  <a:pt x="67985" y="116046"/>
                  <a:pt x="64691" y="128310"/>
                  <a:pt x="59769" y="146685"/>
                </a:cubicBezTo>
                <a:lnTo>
                  <a:pt x="56475" y="158948"/>
                </a:lnTo>
                <a:cubicBezTo>
                  <a:pt x="54650" y="165735"/>
                  <a:pt x="58698" y="172680"/>
                  <a:pt x="65445" y="174506"/>
                </a:cubicBezTo>
                <a:lnTo>
                  <a:pt x="71596" y="176133"/>
                </a:lnTo>
                <a:cubicBezTo>
                  <a:pt x="78383" y="177959"/>
                  <a:pt x="85328" y="173911"/>
                  <a:pt x="87154" y="167164"/>
                </a:cubicBezTo>
                <a:lnTo>
                  <a:pt x="90448" y="154900"/>
                </a:lnTo>
                <a:lnTo>
                  <a:pt x="200858" y="184467"/>
                </a:lnTo>
                <a:lnTo>
                  <a:pt x="197564" y="196731"/>
                </a:lnTo>
                <a:cubicBezTo>
                  <a:pt x="195739" y="203518"/>
                  <a:pt x="199787" y="210463"/>
                  <a:pt x="206534" y="212288"/>
                </a:cubicBezTo>
                <a:lnTo>
                  <a:pt x="212685" y="213916"/>
                </a:lnTo>
                <a:cubicBezTo>
                  <a:pt x="219472" y="215741"/>
                  <a:pt x="226417" y="211693"/>
                  <a:pt x="228243" y="204946"/>
                </a:cubicBezTo>
                <a:cubicBezTo>
                  <a:pt x="229870" y="198795"/>
                  <a:pt x="233164" y="186531"/>
                  <a:pt x="238085" y="168156"/>
                </a:cubicBezTo>
                <a:lnTo>
                  <a:pt x="241379" y="155893"/>
                </a:lnTo>
                <a:cubicBezTo>
                  <a:pt x="243840" y="146685"/>
                  <a:pt x="240943" y="137319"/>
                  <a:pt x="234553" y="131088"/>
                </a:cubicBezTo>
                <a:lnTo>
                  <a:pt x="234434" y="129659"/>
                </a:lnTo>
                <a:lnTo>
                  <a:pt x="230465" y="88781"/>
                </a:lnTo>
                <a:cubicBezTo>
                  <a:pt x="229195" y="75605"/>
                  <a:pt x="219869" y="64611"/>
                  <a:pt x="207089" y="61198"/>
                </a:cubicBezTo>
                <a:lnTo>
                  <a:pt x="146645" y="45085"/>
                </a:lnTo>
                <a:cubicBezTo>
                  <a:pt x="133866" y="41672"/>
                  <a:pt x="120293" y="46514"/>
                  <a:pt x="112593" y="57309"/>
                </a:cubicBezTo>
                <a:lnTo>
                  <a:pt x="88702" y="90726"/>
                </a:lnTo>
                <a:close/>
                <a:moveTo>
                  <a:pt x="108069" y="113625"/>
                </a:moveTo>
                <a:cubicBezTo>
                  <a:pt x="112521" y="114740"/>
                  <a:pt x="116025" y="118169"/>
                  <a:pt x="117235" y="122596"/>
                </a:cubicBezTo>
                <a:cubicBezTo>
                  <a:pt x="118446" y="127022"/>
                  <a:pt x="117174" y="131758"/>
                  <a:pt x="113908" y="134982"/>
                </a:cubicBezTo>
                <a:cubicBezTo>
                  <a:pt x="110643" y="138206"/>
                  <a:pt x="105892" y="139418"/>
                  <a:pt x="101481" y="138152"/>
                </a:cubicBezTo>
                <a:cubicBezTo>
                  <a:pt x="97029" y="137038"/>
                  <a:pt x="93525" y="133608"/>
                  <a:pt x="92315" y="129182"/>
                </a:cubicBezTo>
                <a:cubicBezTo>
                  <a:pt x="91104" y="124755"/>
                  <a:pt x="92376" y="120020"/>
                  <a:pt x="95642" y="116796"/>
                </a:cubicBezTo>
                <a:cubicBezTo>
                  <a:pt x="98907" y="113571"/>
                  <a:pt x="103658" y="112359"/>
                  <a:pt x="108069" y="113625"/>
                </a:cubicBezTo>
                <a:close/>
                <a:moveTo>
                  <a:pt x="190659" y="148908"/>
                </a:moveTo>
                <a:cubicBezTo>
                  <a:pt x="191773" y="144456"/>
                  <a:pt x="195203" y="140952"/>
                  <a:pt x="199629" y="139741"/>
                </a:cubicBezTo>
                <a:cubicBezTo>
                  <a:pt x="204056" y="138531"/>
                  <a:pt x="208791" y="139803"/>
                  <a:pt x="212015" y="143068"/>
                </a:cubicBezTo>
                <a:cubicBezTo>
                  <a:pt x="215240" y="146334"/>
                  <a:pt x="216452" y="151085"/>
                  <a:pt x="215186" y="155496"/>
                </a:cubicBezTo>
                <a:cubicBezTo>
                  <a:pt x="214071" y="159947"/>
                  <a:pt x="210642" y="163452"/>
                  <a:pt x="206215" y="164662"/>
                </a:cubicBezTo>
                <a:cubicBezTo>
                  <a:pt x="201789" y="165872"/>
                  <a:pt x="197053" y="164600"/>
                  <a:pt x="193829" y="161335"/>
                </a:cubicBezTo>
                <a:cubicBezTo>
                  <a:pt x="190605" y="158069"/>
                  <a:pt x="189393" y="153318"/>
                  <a:pt x="190659" y="148908"/>
                </a:cubicBezTo>
                <a:close/>
              </a:path>
            </a:pathLst>
          </a:custGeom>
          <a:solidFill>
            <a:srgbClr val="FF3B30"/>
          </a:solidFill>
        </p:spPr>
      </p:sp>
      <p:sp>
        <p:nvSpPr>
          <p:cNvPr id="52" name="Text 49"/>
          <p:cNvSpPr/>
          <p:nvPr/>
        </p:nvSpPr>
        <p:spPr>
          <a:xfrm>
            <a:off x="8166100" y="6629400"/>
            <a:ext cx="2667000" cy="304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1D1D1F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«Рискованные» (1,18-3,92)</a:t>
            </a:r>
            <a:endParaRPr lang="en-US" sz="1600" dirty="0"/>
          </a:p>
        </p:txBody>
      </p:sp>
      <p:sp>
        <p:nvSpPr>
          <p:cNvPr id="53" name="Text 50"/>
          <p:cNvSpPr/>
          <p:nvPr/>
        </p:nvSpPr>
        <p:spPr>
          <a:xfrm>
            <a:off x="8166100" y="6934200"/>
            <a:ext cx="26543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Высокий риск</a:t>
            </a:r>
            <a:endParaRPr lang="en-US" sz="1600" dirty="0"/>
          </a:p>
        </p:txBody>
      </p:sp>
      <p:sp>
        <p:nvSpPr>
          <p:cNvPr id="54" name="Text 51"/>
          <p:cNvSpPr/>
          <p:nvPr/>
        </p:nvSpPr>
        <p:spPr>
          <a:xfrm>
            <a:off x="14300454" y="6604000"/>
            <a:ext cx="1193800" cy="355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2000" b="1" dirty="0">
                <a:solidFill>
                  <a:srgbClr val="FF3B30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0,46 млн</a:t>
            </a:r>
            <a:endParaRPr lang="en-US" sz="1600" dirty="0"/>
          </a:p>
        </p:txBody>
      </p:sp>
      <p:sp>
        <p:nvSpPr>
          <p:cNvPr id="55" name="Text 52"/>
          <p:cNvSpPr/>
          <p:nvPr/>
        </p:nvSpPr>
        <p:spPr>
          <a:xfrm>
            <a:off x="14338554" y="6959600"/>
            <a:ext cx="1155700" cy="254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86868B"/>
                </a:solidFill>
                <a:latin typeface="MiSans" pitchFamily="34" charset="-122"/>
                <a:ea typeface="MiSans" pitchFamily="34" charset="-122"/>
                <a:cs typeface="MiSans" pitchFamily="34" charset="-120"/>
              </a:rPr>
              <a:t>1,03%</a:t>
            </a:r>
            <a:endParaRPr lang="en-US" sz="1600" dirty="0"/>
          </a:p>
        </p:txBody>
      </p:sp>
      <p:sp>
        <p:nvSpPr>
          <p:cNvPr id="56" name="Shape 53"/>
          <p:cNvSpPr/>
          <p:nvPr/>
        </p:nvSpPr>
        <p:spPr>
          <a:xfrm>
            <a:off x="7505700" y="7315200"/>
            <a:ext cx="7988300" cy="152400"/>
          </a:xfrm>
          <a:custGeom>
            <a:avLst/>
            <a:gdLst/>
            <a:ahLst/>
            <a:cxnLst/>
            <a:rect l="l" t="t" r="r" b="b"/>
            <a:pathLst>
              <a:path w="7988300" h="152400">
                <a:moveTo>
                  <a:pt x="76200" y="0"/>
                </a:moveTo>
                <a:lnTo>
                  <a:pt x="7912100" y="0"/>
                </a:lnTo>
                <a:cubicBezTo>
                  <a:pt x="7954156" y="0"/>
                  <a:pt x="7988300" y="34144"/>
                  <a:pt x="7988300" y="76200"/>
                </a:cubicBezTo>
                <a:lnTo>
                  <a:pt x="7988300" y="76200"/>
                </a:lnTo>
                <a:cubicBezTo>
                  <a:pt x="7988300" y="118256"/>
                  <a:pt x="7954156" y="152400"/>
                  <a:pt x="7912100" y="152400"/>
                </a:cubicBezTo>
                <a:lnTo>
                  <a:pt x="76200" y="152400"/>
                </a:lnTo>
                <a:cubicBezTo>
                  <a:pt x="34144" y="152400"/>
                  <a:pt x="0" y="118256"/>
                  <a:pt x="0" y="762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2F2F7"/>
          </a:solidFill>
        </p:spPr>
      </p:sp>
      <p:sp>
        <p:nvSpPr>
          <p:cNvPr id="57" name="Shape 54"/>
          <p:cNvSpPr/>
          <p:nvPr/>
        </p:nvSpPr>
        <p:spPr>
          <a:xfrm>
            <a:off x="7505700" y="73152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38100" y="0"/>
                </a:moveTo>
                <a:lnTo>
                  <a:pt x="38100" y="0"/>
                </a:lnTo>
                <a:cubicBezTo>
                  <a:pt x="59128" y="0"/>
                  <a:pt x="76200" y="17072"/>
                  <a:pt x="76200" y="38100"/>
                </a:cubicBezTo>
                <a:lnTo>
                  <a:pt x="76200" y="114300"/>
                </a:lnTo>
                <a:cubicBezTo>
                  <a:pt x="76200" y="135328"/>
                  <a:pt x="59128" y="152400"/>
                  <a:pt x="38100" y="152400"/>
                </a:cubicBezTo>
                <a:lnTo>
                  <a:pt x="38100" y="152400"/>
                </a:lnTo>
                <a:cubicBezTo>
                  <a:pt x="17072" y="152400"/>
                  <a:pt x="0" y="135328"/>
                  <a:pt x="0" y="1143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3B30"/>
          </a:solidFill>
        </p:spPr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TABLE_ENDDRAG_ORIGIN_RECT" val="1065*536"/>
  <p:tag name="TABLE_ENDDRAG_RECT" val="149*118*1065*536"/>
</p:tagLst>
</file>

<file path=ppt/tags/tag10.xml><?xml version="1.0" encoding="utf-8"?>
<p:tagLst xmlns:p="http://schemas.openxmlformats.org/presentationml/2006/main">
  <p:tag name="TABLE_ENDDRAG_ORIGIN_RECT" val="1131*509"/>
  <p:tag name="TABLE_ENDDRAG_RECT" val="84*169*1131*509"/>
</p:tagLst>
</file>

<file path=ppt/tags/tag11.xml><?xml version="1.0" encoding="utf-8"?>
<p:tagLst xmlns:p="http://schemas.openxmlformats.org/presentationml/2006/main">
  <p:tag name="TABLE_ENDDRAG_ORIGIN_RECT" val="1131*58"/>
  <p:tag name="TABLE_ENDDRAG_RECT" val="84*111*1131*58"/>
</p:tagLst>
</file>

<file path=ppt/tags/tag12.xml><?xml version="1.0" encoding="utf-8"?>
<p:tagLst xmlns:p="http://schemas.openxmlformats.org/presentationml/2006/main">
  <p:tag name="TABLE_ENDDRAG_ORIGIN_RECT" val="1127*566"/>
  <p:tag name="TABLE_ENDDRAG_RECT" val="74*119*1127*566"/>
</p:tagLst>
</file>

<file path=ppt/tags/tag2.xml><?xml version="1.0" encoding="utf-8"?>
<p:tagLst xmlns:p="http://schemas.openxmlformats.org/presentationml/2006/main">
  <p:tag name="TABLE_ENDDRAG_ORIGIN_RECT" val="1131*509"/>
  <p:tag name="TABLE_ENDDRAG_RECT" val="84*169*1131*509"/>
</p:tagLst>
</file>

<file path=ppt/tags/tag3.xml><?xml version="1.0" encoding="utf-8"?>
<p:tagLst xmlns:p="http://schemas.openxmlformats.org/presentationml/2006/main">
  <p:tag name="TABLE_ENDDRAG_ORIGIN_RECT" val="1131*58"/>
  <p:tag name="TABLE_ENDDRAG_RECT" val="84*111*1131*58"/>
</p:tagLst>
</file>

<file path=ppt/tags/tag4.xml><?xml version="1.0" encoding="utf-8"?>
<p:tagLst xmlns:p="http://schemas.openxmlformats.org/presentationml/2006/main">
  <p:tag name="TABLE_ENDDRAG_ORIGIN_RECT" val="1131*509"/>
  <p:tag name="TABLE_ENDDRAG_RECT" val="84*169*1131*509"/>
</p:tagLst>
</file>

<file path=ppt/tags/tag5.xml><?xml version="1.0" encoding="utf-8"?>
<p:tagLst xmlns:p="http://schemas.openxmlformats.org/presentationml/2006/main">
  <p:tag name="TABLE_ENDDRAG_ORIGIN_RECT" val="1131*58"/>
  <p:tag name="TABLE_ENDDRAG_RECT" val="84*111*1131*58"/>
</p:tagLst>
</file>

<file path=ppt/tags/tag6.xml><?xml version="1.0" encoding="utf-8"?>
<p:tagLst xmlns:p="http://schemas.openxmlformats.org/presentationml/2006/main">
  <p:tag name="TABLE_ENDDRAG_ORIGIN_RECT" val="1131*509"/>
  <p:tag name="TABLE_ENDDRAG_RECT" val="84*169*1131*509"/>
</p:tagLst>
</file>

<file path=ppt/tags/tag7.xml><?xml version="1.0" encoding="utf-8"?>
<p:tagLst xmlns:p="http://schemas.openxmlformats.org/presentationml/2006/main">
  <p:tag name="TABLE_ENDDRAG_ORIGIN_RECT" val="1131*58"/>
  <p:tag name="TABLE_ENDDRAG_RECT" val="84*111*1131*58"/>
</p:tagLst>
</file>

<file path=ppt/tags/tag8.xml><?xml version="1.0" encoding="utf-8"?>
<p:tagLst xmlns:p="http://schemas.openxmlformats.org/presentationml/2006/main">
  <p:tag name="TABLE_ENDDRAG_ORIGIN_RECT" val="1131*509"/>
  <p:tag name="TABLE_ENDDRAG_RECT" val="84*169*1131*509"/>
</p:tagLst>
</file>

<file path=ppt/tags/tag9.xml><?xml version="1.0" encoding="utf-8"?>
<p:tagLst xmlns:p="http://schemas.openxmlformats.org/presentationml/2006/main">
  <p:tag name="TABLE_ENDDRAG_ORIGIN_RECT" val="1131*58"/>
  <p:tag name="TABLE_ENDDRAG_RECT" val="84*111*1131*58"/>
</p:tagLst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15417</Words>
  <Application>WPS Presentation</Application>
  <PresentationFormat>On-screen Show (16:9)</PresentationFormat>
  <Paragraphs>2492</Paragraphs>
  <Slides>21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SimSun</vt:lpstr>
      <vt:lpstr>Wingdings</vt:lpstr>
      <vt:lpstr>MiSans</vt:lpstr>
      <vt:lpstr>MiSans</vt:lpstr>
      <vt:lpstr>得意黑</vt:lpstr>
      <vt:lpstr>得意黑</vt:lpstr>
      <vt:lpstr>Microsoft YaHei</vt:lpstr>
      <vt:lpstr>Arial Unicode MS</vt:lpstr>
      <vt:lpstr>Calibri</vt:lpstr>
      <vt:lpstr>Times New Roman</vt:lpstr>
      <vt:lpstr>Arial</vt:lpstr>
      <vt:lpstr>Times New Roman</vt:lpstr>
      <vt:lpstr>Calibri</vt:lpstr>
      <vt:lpstr>Communications and Dialogues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Приложения: ТОП 20 страховщиков по сборам страховых премий по ОСАГО</vt:lpstr>
      <vt:lpstr>Приложения: ТОП 30 регионов по сборам страховых премий в разрезе по количеству договоров, по средней премии, общей сумме страховых выплат и средней выплате.</vt:lpstr>
      <vt:lpstr>Приложения: ТОП 30 регионов по сборам страховых премий в разрезе по количеству договоров, по средней премии, общей сумме страховых выплат и средней выплате.</vt:lpstr>
      <vt:lpstr>Приложения: ТОП 30 регионов по общей сумме страховых выплат в разрезе полученной средней премии, произведённой средней выплате.</vt:lpstr>
      <vt:lpstr>Приложения: ТОП 30 регионов по общей сумме страховых выплат в разрезе полученной средней премии, произведённой средней выплате.</vt:lpstr>
      <vt:lpstr>Приложения: ТОП 30 регионов уровню выплат в привязке к сборам страховых премий, средней премии и средней выплате. </vt:lpstr>
      <vt:lpstr>Приложения: ТОП 30 регионов уровню выплат в привязке к сборам страховых премий, средней премии и средней выплате. </vt:lpstr>
      <vt:lpstr>Приложения: Общие сборы премий и  страховых выплат, в разрезе по количеству догооров и выплат, средней премии и средней выплате , категориям транспортных средств в 2025 году. </vt:lpstr>
    </vt:vector>
  </TitlesOfParts>
  <Company>АО НСИС</Company>
  <LinksUpToDate>false</LinksUpToDate>
  <SharedDoc>false</SharedDoc>
  <HyperlinksChanged>false</HyperlinksChanged>
  <AppVersion>14.0000</AppVersion>
  <Manager>АВ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 по рынку ОСАГО 2025</dc:title>
  <dc:creator>ВК</dc:creator>
  <dc:subject>Годовой отчет по рынку ОСАГО 2025</dc:subject>
  <cp:lastModifiedBy>skliarova</cp:lastModifiedBy>
  <cp:revision>20</cp:revision>
  <dcterms:created xsi:type="dcterms:W3CDTF">2026-02-09T18:59:00Z</dcterms:created>
  <dcterms:modified xsi:type="dcterms:W3CDTF">2026-02-24T14:44:34Z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{"Label":"Годовой отчет по рынку ОСАГО 2025","ContentProducer":"001191110108MACG2KBH8F10000","ProduceID":"","ReservedCode1":"","ContentPropagator":"001191110108MACG2KBH8F20000","PropagateID":"","ReservedCode2":""}</vt:lpwstr>
  </property>
  <property fmtid="{D5CDD505-2E9C-101B-9397-08002B2CF9AE}" pid="3" name="ICV">
    <vt:lpwstr>94B8BE633A2347F3B24605F114EA3639_13</vt:lpwstr>
  </property>
  <property fmtid="{D5CDD505-2E9C-101B-9397-08002B2CF9AE}" pid="4" name="KSOProductBuildVer">
    <vt:lpwstr>1049-12.2.0.23196</vt:lpwstr>
  </property>
</Properties>
</file>